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60"/>
  </p:notesMasterIdLst>
  <p:sldIdLst>
    <p:sldId id="257" r:id="rId7"/>
    <p:sldId id="268" r:id="rId8"/>
    <p:sldId id="270" r:id="rId9"/>
    <p:sldId id="269" r:id="rId10"/>
    <p:sldId id="482" r:id="rId11"/>
    <p:sldId id="483" r:id="rId12"/>
    <p:sldId id="484" r:id="rId13"/>
    <p:sldId id="263" r:id="rId14"/>
    <p:sldId id="523" r:id="rId15"/>
    <p:sldId id="524" r:id="rId16"/>
    <p:sldId id="525" r:id="rId17"/>
    <p:sldId id="485" r:id="rId18"/>
    <p:sldId id="489" r:id="rId19"/>
    <p:sldId id="266" r:id="rId20"/>
    <p:sldId id="486" r:id="rId21"/>
    <p:sldId id="487" r:id="rId22"/>
    <p:sldId id="551" r:id="rId23"/>
    <p:sldId id="552" r:id="rId24"/>
    <p:sldId id="491" r:id="rId25"/>
    <p:sldId id="492" r:id="rId26"/>
    <p:sldId id="494" r:id="rId27"/>
    <p:sldId id="526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9" r:id="rId49"/>
    <p:sldId id="540" r:id="rId50"/>
    <p:sldId id="541" r:id="rId51"/>
    <p:sldId id="542" r:id="rId52"/>
    <p:sldId id="565" r:id="rId53"/>
    <p:sldId id="566" r:id="rId54"/>
    <p:sldId id="568" r:id="rId55"/>
    <p:sldId id="503" r:id="rId56"/>
    <p:sldId id="571" r:id="rId57"/>
    <p:sldId id="481" r:id="rId58"/>
    <p:sldId id="522" r:id="rId5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D8803-61A3-4400-932A-918E538DD1D4}" v="1" dt="2023-08-23T20:05:48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. O'Halloran (Jenny)" userId="fa34575b-6eae-40ce-b044-832a3478ff83" providerId="ADAL" clId="{D6CFACC8-CDE8-46A7-B065-FFDBE28E3239}"/>
    <pc:docChg chg="addSld delSld modSld">
      <pc:chgData name="Ms. O'Halloran (Jenny)" userId="fa34575b-6eae-40ce-b044-832a3478ff83" providerId="ADAL" clId="{D6CFACC8-CDE8-46A7-B065-FFDBE28E3239}" dt="2023-08-22T13:34:43.806" v="19" actId="21"/>
      <pc:docMkLst>
        <pc:docMk/>
      </pc:docMkLst>
      <pc:sldChg chg="del">
        <pc:chgData name="Ms. O'Halloran (Jenny)" userId="fa34575b-6eae-40ce-b044-832a3478ff83" providerId="ADAL" clId="{D6CFACC8-CDE8-46A7-B065-FFDBE28E3239}" dt="2023-08-22T13:30:31.984" v="0" actId="47"/>
        <pc:sldMkLst>
          <pc:docMk/>
          <pc:sldMk cId="227604756" sldId="567"/>
        </pc:sldMkLst>
      </pc:sldChg>
      <pc:sldChg chg="modSp mod">
        <pc:chgData name="Ms. O'Halloran (Jenny)" userId="fa34575b-6eae-40ce-b044-832a3478ff83" providerId="ADAL" clId="{D6CFACC8-CDE8-46A7-B065-FFDBE28E3239}" dt="2023-08-22T13:32:32.717" v="7" actId="20577"/>
        <pc:sldMkLst>
          <pc:docMk/>
          <pc:sldMk cId="4251378737" sldId="568"/>
        </pc:sldMkLst>
        <pc:spChg chg="mod">
          <ac:chgData name="Ms. O'Halloran (Jenny)" userId="fa34575b-6eae-40ce-b044-832a3478ff83" providerId="ADAL" clId="{D6CFACC8-CDE8-46A7-B065-FFDBE28E3239}" dt="2023-08-22T13:32:32.717" v="7" actId="20577"/>
          <ac:spMkLst>
            <pc:docMk/>
            <pc:sldMk cId="4251378737" sldId="568"/>
            <ac:spMk id="4" creationId="{B6DE4BF2-4255-43E8-2BAD-7005876606E3}"/>
          </ac:spMkLst>
        </pc:spChg>
      </pc:sldChg>
      <pc:sldChg chg="delSp modSp add mod setBg delDesignElem">
        <pc:chgData name="Ms. O'Halloran (Jenny)" userId="fa34575b-6eae-40ce-b044-832a3478ff83" providerId="ADAL" clId="{D6CFACC8-CDE8-46A7-B065-FFDBE28E3239}" dt="2023-08-22T13:34:43.806" v="19" actId="21"/>
        <pc:sldMkLst>
          <pc:docMk/>
          <pc:sldMk cId="2505309288" sldId="571"/>
        </pc:sldMkLst>
        <pc:spChg chg="mod">
          <ac:chgData name="Ms. O'Halloran (Jenny)" userId="fa34575b-6eae-40ce-b044-832a3478ff83" providerId="ADAL" clId="{D6CFACC8-CDE8-46A7-B065-FFDBE28E3239}" dt="2023-08-22T13:34:31.031" v="18" actId="5793"/>
          <ac:spMkLst>
            <pc:docMk/>
            <pc:sldMk cId="2505309288" sldId="571"/>
            <ac:spMk id="2" creationId="{39CB2E9F-9DBA-1A25-3AA0-B9C6ED4466FE}"/>
          </ac:spMkLst>
        </pc:spChg>
        <pc:spChg chg="del">
          <ac:chgData name="Ms. O'Halloran (Jenny)" userId="fa34575b-6eae-40ce-b044-832a3478ff83" providerId="ADAL" clId="{D6CFACC8-CDE8-46A7-B065-FFDBE28E3239}" dt="2023-08-22T13:34:25.375" v="9"/>
          <ac:spMkLst>
            <pc:docMk/>
            <pc:sldMk cId="2505309288" sldId="571"/>
            <ac:spMk id="12" creationId="{52D502E5-F6B4-4D58-B4AE-FC466FF15EE8}"/>
          </ac:spMkLst>
        </pc:spChg>
        <pc:spChg chg="del">
          <ac:chgData name="Ms. O'Halloran (Jenny)" userId="fa34575b-6eae-40ce-b044-832a3478ff83" providerId="ADAL" clId="{D6CFACC8-CDE8-46A7-B065-FFDBE28E3239}" dt="2023-08-22T13:34:25.375" v="9"/>
          <ac:spMkLst>
            <pc:docMk/>
            <pc:sldMk cId="2505309288" sldId="571"/>
            <ac:spMk id="13" creationId="{53B021B3-DE93-4AB7-8A18-CF5F1CED88B8}"/>
          </ac:spMkLst>
        </pc:spChg>
        <pc:spChg chg="del">
          <ac:chgData name="Ms. O'Halloran (Jenny)" userId="fa34575b-6eae-40ce-b044-832a3478ff83" providerId="ADAL" clId="{D6CFACC8-CDE8-46A7-B065-FFDBE28E3239}" dt="2023-08-22T13:34:25.375" v="9"/>
          <ac:spMkLst>
            <pc:docMk/>
            <pc:sldMk cId="2505309288" sldId="571"/>
            <ac:spMk id="14" creationId="{9DECDBF4-02B6-4BB4-B65B-B8107AD6A9E8}"/>
          </ac:spMkLst>
        </pc:spChg>
        <pc:graphicFrameChg chg="modGraphic">
          <ac:chgData name="Ms. O'Halloran (Jenny)" userId="fa34575b-6eae-40ce-b044-832a3478ff83" providerId="ADAL" clId="{D6CFACC8-CDE8-46A7-B065-FFDBE28E3239}" dt="2023-08-22T13:34:43.806" v="19" actId="21"/>
          <ac:graphicFrameMkLst>
            <pc:docMk/>
            <pc:sldMk cId="2505309288" sldId="571"/>
            <ac:graphicFrameMk id="5" creationId="{3BCBD66A-A3EB-C8EA-88DF-F126F36881CE}"/>
          </ac:graphicFrameMkLst>
        </pc:graphicFrameChg>
      </pc:sldChg>
    </pc:docChg>
  </pc:docChgLst>
  <pc:docChgLst>
    <pc:chgData name="Ms.O'Halloran (Jenny)" userId="fa34575b-6eae-40ce-b044-832a3478ff83" providerId="ADAL" clId="{478D8803-61A3-4400-932A-918E538DD1D4}"/>
    <pc:docChg chg="addSld delSld modSld sldOrd">
      <pc:chgData name="Ms.O'Halloran (Jenny)" userId="fa34575b-6eae-40ce-b044-832a3478ff83" providerId="ADAL" clId="{478D8803-61A3-4400-932A-918E538DD1D4}" dt="2023-08-23T20:05:51.903" v="3"/>
      <pc:docMkLst>
        <pc:docMk/>
      </pc:docMkLst>
      <pc:sldChg chg="add del ord">
        <pc:chgData name="Ms.O'Halloran (Jenny)" userId="fa34575b-6eae-40ce-b044-832a3478ff83" providerId="ADAL" clId="{478D8803-61A3-4400-932A-918E538DD1D4}" dt="2023-08-23T20:05:51.903" v="3"/>
        <pc:sldMkLst>
          <pc:docMk/>
          <pc:sldMk cId="4251378737" sldId="56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5117C-5904-4A34-926B-5A7EF5CD53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AE2B2C-C972-4E12-ABEF-960FB4FFEDCF}">
      <dgm:prSet/>
      <dgm:spPr/>
      <dgm:t>
        <a:bodyPr/>
        <a:lstStyle/>
        <a:p>
          <a:r>
            <a:rPr lang="en-GB"/>
            <a:t>Establish a timeline</a:t>
          </a:r>
          <a:endParaRPr lang="en-US"/>
        </a:p>
      </dgm:t>
    </dgm:pt>
    <dgm:pt modelId="{8B717825-49F8-4436-9C31-6835A0C51C96}" type="parTrans" cxnId="{B83A2665-3444-45B5-9A8A-6A421A9638D1}">
      <dgm:prSet/>
      <dgm:spPr/>
      <dgm:t>
        <a:bodyPr/>
        <a:lstStyle/>
        <a:p>
          <a:endParaRPr lang="en-US"/>
        </a:p>
      </dgm:t>
    </dgm:pt>
    <dgm:pt modelId="{AC4DAACC-829F-46BA-9E1B-DF1C85383ACC}" type="sibTrans" cxnId="{B83A2665-3444-45B5-9A8A-6A421A9638D1}">
      <dgm:prSet/>
      <dgm:spPr/>
      <dgm:t>
        <a:bodyPr/>
        <a:lstStyle/>
        <a:p>
          <a:endParaRPr lang="en-US"/>
        </a:p>
      </dgm:t>
    </dgm:pt>
    <dgm:pt modelId="{1E889124-054C-4C12-8EA3-6CD2D3ADB2CC}">
      <dgm:prSet/>
      <dgm:spPr/>
      <dgm:t>
        <a:bodyPr/>
        <a:lstStyle/>
        <a:p>
          <a:r>
            <a:rPr lang="en-GB"/>
            <a:t>Allow for free time – build in around other activities (sport/music/clubs etc.)</a:t>
          </a:r>
          <a:endParaRPr lang="en-US"/>
        </a:p>
      </dgm:t>
    </dgm:pt>
    <dgm:pt modelId="{D1BB4024-2FEC-427E-AF13-300D6AAC556F}" type="parTrans" cxnId="{20CA7E5F-F6B3-4920-BCD0-832341B217C0}">
      <dgm:prSet/>
      <dgm:spPr/>
      <dgm:t>
        <a:bodyPr/>
        <a:lstStyle/>
        <a:p>
          <a:endParaRPr lang="en-US"/>
        </a:p>
      </dgm:t>
    </dgm:pt>
    <dgm:pt modelId="{AEBB9A27-6A7B-4856-A6F9-9CA271881F77}" type="sibTrans" cxnId="{20CA7E5F-F6B3-4920-BCD0-832341B217C0}">
      <dgm:prSet/>
      <dgm:spPr/>
      <dgm:t>
        <a:bodyPr/>
        <a:lstStyle/>
        <a:p>
          <a:endParaRPr lang="en-US"/>
        </a:p>
      </dgm:t>
    </dgm:pt>
    <dgm:pt modelId="{10041B72-4D58-4A91-BD6F-2652F6E0626B}">
      <dgm:prSet/>
      <dgm:spPr/>
      <dgm:t>
        <a:bodyPr/>
        <a:lstStyle/>
        <a:p>
          <a:r>
            <a:rPr lang="en-GB"/>
            <a:t>Pick a spot for homework – no distractions (mobile phone etc.)</a:t>
          </a:r>
          <a:endParaRPr lang="en-US"/>
        </a:p>
      </dgm:t>
    </dgm:pt>
    <dgm:pt modelId="{E3232CFD-901A-4F06-A5BE-07CDC1A055A4}" type="parTrans" cxnId="{57AE615B-66BC-4A7A-B53F-BC577A3828C3}">
      <dgm:prSet/>
      <dgm:spPr/>
      <dgm:t>
        <a:bodyPr/>
        <a:lstStyle/>
        <a:p>
          <a:endParaRPr lang="en-US"/>
        </a:p>
      </dgm:t>
    </dgm:pt>
    <dgm:pt modelId="{BE51A34F-5626-4609-9A16-2301EAA6912F}" type="sibTrans" cxnId="{57AE615B-66BC-4A7A-B53F-BC577A3828C3}">
      <dgm:prSet/>
      <dgm:spPr/>
      <dgm:t>
        <a:bodyPr/>
        <a:lstStyle/>
        <a:p>
          <a:endParaRPr lang="en-US"/>
        </a:p>
      </dgm:t>
    </dgm:pt>
    <dgm:pt modelId="{EDBFBC77-260A-4D7E-9529-EAAD9E0117D6}">
      <dgm:prSet/>
      <dgm:spPr/>
      <dgm:t>
        <a:bodyPr/>
        <a:lstStyle/>
        <a:p>
          <a:r>
            <a:rPr lang="en-GB"/>
            <a:t>Build in revision time</a:t>
          </a:r>
          <a:endParaRPr lang="en-US"/>
        </a:p>
      </dgm:t>
    </dgm:pt>
    <dgm:pt modelId="{09AA9538-6154-4BCE-8918-D732492C2F63}" type="parTrans" cxnId="{20F12554-2E8C-471F-B528-E67BF6F4C6BF}">
      <dgm:prSet/>
      <dgm:spPr/>
      <dgm:t>
        <a:bodyPr/>
        <a:lstStyle/>
        <a:p>
          <a:endParaRPr lang="en-US"/>
        </a:p>
      </dgm:t>
    </dgm:pt>
    <dgm:pt modelId="{0DB9EDE4-5FFD-45F6-842E-E510673B88B0}" type="sibTrans" cxnId="{20F12554-2E8C-471F-B528-E67BF6F4C6BF}">
      <dgm:prSet/>
      <dgm:spPr/>
      <dgm:t>
        <a:bodyPr/>
        <a:lstStyle/>
        <a:p>
          <a:endParaRPr lang="en-US"/>
        </a:p>
      </dgm:t>
    </dgm:pt>
    <dgm:pt modelId="{871879DB-F428-4560-906D-71D4BA8D982C}">
      <dgm:prSet/>
      <dgm:spPr/>
      <dgm:t>
        <a:bodyPr/>
        <a:lstStyle/>
        <a:p>
          <a:r>
            <a:rPr lang="en-GB"/>
            <a:t>Tackle difficult work first</a:t>
          </a:r>
          <a:endParaRPr lang="en-US"/>
        </a:p>
      </dgm:t>
    </dgm:pt>
    <dgm:pt modelId="{16A8A276-1A10-4915-8F87-AFA1F9F8A290}" type="parTrans" cxnId="{C0B97CB3-5197-48C7-9F9C-AC781DDB3597}">
      <dgm:prSet/>
      <dgm:spPr/>
      <dgm:t>
        <a:bodyPr/>
        <a:lstStyle/>
        <a:p>
          <a:endParaRPr lang="en-US"/>
        </a:p>
      </dgm:t>
    </dgm:pt>
    <dgm:pt modelId="{5BAC9B20-72AB-4A11-A3C9-8F4E9D0B730F}" type="sibTrans" cxnId="{C0B97CB3-5197-48C7-9F9C-AC781DDB3597}">
      <dgm:prSet/>
      <dgm:spPr/>
      <dgm:t>
        <a:bodyPr/>
        <a:lstStyle/>
        <a:p>
          <a:endParaRPr lang="en-US"/>
        </a:p>
      </dgm:t>
    </dgm:pt>
    <dgm:pt modelId="{1A0E3471-9AC7-4F6C-9EE0-E30D55DA48BC}" type="pres">
      <dgm:prSet presAssocID="{EE55117C-5904-4A34-926B-5A7EF5CD534D}" presName="root" presStyleCnt="0">
        <dgm:presLayoutVars>
          <dgm:dir/>
          <dgm:resizeHandles val="exact"/>
        </dgm:presLayoutVars>
      </dgm:prSet>
      <dgm:spPr/>
    </dgm:pt>
    <dgm:pt modelId="{EB6A2687-1C72-4223-9FBD-2201BB17EF80}" type="pres">
      <dgm:prSet presAssocID="{ABAE2B2C-C972-4E12-ABEF-960FB4FFEDCF}" presName="compNode" presStyleCnt="0"/>
      <dgm:spPr/>
    </dgm:pt>
    <dgm:pt modelId="{33B626AA-5207-40C4-BA00-859425F519F9}" type="pres">
      <dgm:prSet presAssocID="{ABAE2B2C-C972-4E12-ABEF-960FB4FFEDCF}" presName="bgRect" presStyleLbl="bgShp" presStyleIdx="0" presStyleCnt="5"/>
      <dgm:spPr/>
    </dgm:pt>
    <dgm:pt modelId="{DCE8FC3F-4487-4717-B52D-9A0A824CEF63}" type="pres">
      <dgm:prSet presAssocID="{ABAE2B2C-C972-4E12-ABEF-960FB4FFEDC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EC76030-1F6D-471A-92C6-DEE3C5F027C9}" type="pres">
      <dgm:prSet presAssocID="{ABAE2B2C-C972-4E12-ABEF-960FB4FFEDCF}" presName="spaceRect" presStyleCnt="0"/>
      <dgm:spPr/>
    </dgm:pt>
    <dgm:pt modelId="{ADB2AF3F-806B-475F-A0D0-BE2C971348E1}" type="pres">
      <dgm:prSet presAssocID="{ABAE2B2C-C972-4E12-ABEF-960FB4FFEDCF}" presName="parTx" presStyleLbl="revTx" presStyleIdx="0" presStyleCnt="5">
        <dgm:presLayoutVars>
          <dgm:chMax val="0"/>
          <dgm:chPref val="0"/>
        </dgm:presLayoutVars>
      </dgm:prSet>
      <dgm:spPr/>
    </dgm:pt>
    <dgm:pt modelId="{07583B6E-7FDB-4791-957E-459C406D6668}" type="pres">
      <dgm:prSet presAssocID="{AC4DAACC-829F-46BA-9E1B-DF1C85383ACC}" presName="sibTrans" presStyleCnt="0"/>
      <dgm:spPr/>
    </dgm:pt>
    <dgm:pt modelId="{F0B7AC21-93D7-4DB2-A265-0B3B3944F4A6}" type="pres">
      <dgm:prSet presAssocID="{1E889124-054C-4C12-8EA3-6CD2D3ADB2CC}" presName="compNode" presStyleCnt="0"/>
      <dgm:spPr/>
    </dgm:pt>
    <dgm:pt modelId="{D5745736-CEC7-4E08-9DFC-5A2B92A37E94}" type="pres">
      <dgm:prSet presAssocID="{1E889124-054C-4C12-8EA3-6CD2D3ADB2CC}" presName="bgRect" presStyleLbl="bgShp" presStyleIdx="1" presStyleCnt="5"/>
      <dgm:spPr/>
    </dgm:pt>
    <dgm:pt modelId="{BC0C55B5-2D3F-4E24-867A-80C53BEFBD34}" type="pres">
      <dgm:prSet presAssocID="{1E889124-054C-4C12-8EA3-6CD2D3ADB2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65380FC2-05BE-4F8A-8B74-142EF3F14556}" type="pres">
      <dgm:prSet presAssocID="{1E889124-054C-4C12-8EA3-6CD2D3ADB2CC}" presName="spaceRect" presStyleCnt="0"/>
      <dgm:spPr/>
    </dgm:pt>
    <dgm:pt modelId="{58B2CBFC-A3F8-43B7-84E9-F5D9A99DBF71}" type="pres">
      <dgm:prSet presAssocID="{1E889124-054C-4C12-8EA3-6CD2D3ADB2CC}" presName="parTx" presStyleLbl="revTx" presStyleIdx="1" presStyleCnt="5">
        <dgm:presLayoutVars>
          <dgm:chMax val="0"/>
          <dgm:chPref val="0"/>
        </dgm:presLayoutVars>
      </dgm:prSet>
      <dgm:spPr/>
    </dgm:pt>
    <dgm:pt modelId="{C57638D7-9C0A-45F2-B205-2949E4F82A3C}" type="pres">
      <dgm:prSet presAssocID="{AEBB9A27-6A7B-4856-A6F9-9CA271881F77}" presName="sibTrans" presStyleCnt="0"/>
      <dgm:spPr/>
    </dgm:pt>
    <dgm:pt modelId="{0F6A703F-9DF8-4523-98D5-6252754785FD}" type="pres">
      <dgm:prSet presAssocID="{10041B72-4D58-4A91-BD6F-2652F6E0626B}" presName="compNode" presStyleCnt="0"/>
      <dgm:spPr/>
    </dgm:pt>
    <dgm:pt modelId="{228CE8AF-5AD4-40D1-AE11-D7C1E1B2C99C}" type="pres">
      <dgm:prSet presAssocID="{10041B72-4D58-4A91-BD6F-2652F6E0626B}" presName="bgRect" presStyleLbl="bgShp" presStyleIdx="2" presStyleCnt="5"/>
      <dgm:spPr/>
    </dgm:pt>
    <dgm:pt modelId="{B9B91214-6D4C-4DD2-9BB8-85F5A6ADE0CC}" type="pres">
      <dgm:prSet presAssocID="{10041B72-4D58-4A91-BD6F-2652F6E0626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D72AE6F-3EBF-4BFA-BE26-EFDD71869064}" type="pres">
      <dgm:prSet presAssocID="{10041B72-4D58-4A91-BD6F-2652F6E0626B}" presName="spaceRect" presStyleCnt="0"/>
      <dgm:spPr/>
    </dgm:pt>
    <dgm:pt modelId="{7A95599B-E21A-47AD-9E3A-FE4EF2E97EF0}" type="pres">
      <dgm:prSet presAssocID="{10041B72-4D58-4A91-BD6F-2652F6E0626B}" presName="parTx" presStyleLbl="revTx" presStyleIdx="2" presStyleCnt="5">
        <dgm:presLayoutVars>
          <dgm:chMax val="0"/>
          <dgm:chPref val="0"/>
        </dgm:presLayoutVars>
      </dgm:prSet>
      <dgm:spPr/>
    </dgm:pt>
    <dgm:pt modelId="{E3A278AB-B181-4D06-8C6C-E0B5C703DF71}" type="pres">
      <dgm:prSet presAssocID="{BE51A34F-5626-4609-9A16-2301EAA6912F}" presName="sibTrans" presStyleCnt="0"/>
      <dgm:spPr/>
    </dgm:pt>
    <dgm:pt modelId="{08D54D30-9E6F-4829-84AE-CE3E19FBD613}" type="pres">
      <dgm:prSet presAssocID="{EDBFBC77-260A-4D7E-9529-EAAD9E0117D6}" presName="compNode" presStyleCnt="0"/>
      <dgm:spPr/>
    </dgm:pt>
    <dgm:pt modelId="{6FD0B265-10CC-4EDF-B3F0-0D9121592A1F}" type="pres">
      <dgm:prSet presAssocID="{EDBFBC77-260A-4D7E-9529-EAAD9E0117D6}" presName="bgRect" presStyleLbl="bgShp" presStyleIdx="3" presStyleCnt="5"/>
      <dgm:spPr/>
    </dgm:pt>
    <dgm:pt modelId="{7D5FBD3D-B34A-4FCE-A603-997C14FCDBD3}" type="pres">
      <dgm:prSet presAssocID="{EDBFBC77-260A-4D7E-9529-EAAD9E0117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B89192B-8985-4C67-9D74-0519F54E1E07}" type="pres">
      <dgm:prSet presAssocID="{EDBFBC77-260A-4D7E-9529-EAAD9E0117D6}" presName="spaceRect" presStyleCnt="0"/>
      <dgm:spPr/>
    </dgm:pt>
    <dgm:pt modelId="{D41CF49A-5974-4B98-8545-BC8CDB0E0CEF}" type="pres">
      <dgm:prSet presAssocID="{EDBFBC77-260A-4D7E-9529-EAAD9E0117D6}" presName="parTx" presStyleLbl="revTx" presStyleIdx="3" presStyleCnt="5">
        <dgm:presLayoutVars>
          <dgm:chMax val="0"/>
          <dgm:chPref val="0"/>
        </dgm:presLayoutVars>
      </dgm:prSet>
      <dgm:spPr/>
    </dgm:pt>
    <dgm:pt modelId="{3DB03436-78E7-4DAD-BA43-1465B46AB3C7}" type="pres">
      <dgm:prSet presAssocID="{0DB9EDE4-5FFD-45F6-842E-E510673B88B0}" presName="sibTrans" presStyleCnt="0"/>
      <dgm:spPr/>
    </dgm:pt>
    <dgm:pt modelId="{F9EC518F-76A1-462C-AEA8-D817C57C82B0}" type="pres">
      <dgm:prSet presAssocID="{871879DB-F428-4560-906D-71D4BA8D982C}" presName="compNode" presStyleCnt="0"/>
      <dgm:spPr/>
    </dgm:pt>
    <dgm:pt modelId="{DA227255-F097-4160-A69B-5259C2FC9F78}" type="pres">
      <dgm:prSet presAssocID="{871879DB-F428-4560-906D-71D4BA8D982C}" presName="bgRect" presStyleLbl="bgShp" presStyleIdx="4" presStyleCnt="5"/>
      <dgm:spPr/>
    </dgm:pt>
    <dgm:pt modelId="{A5DDF4D9-2094-4487-9B5E-3D7EB7320EEC}" type="pres">
      <dgm:prSet presAssocID="{871879DB-F428-4560-906D-71D4BA8D982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86B06BC-32EA-4E69-B181-C9D0DB645C8F}" type="pres">
      <dgm:prSet presAssocID="{871879DB-F428-4560-906D-71D4BA8D982C}" presName="spaceRect" presStyleCnt="0"/>
      <dgm:spPr/>
    </dgm:pt>
    <dgm:pt modelId="{5E135744-524E-4C39-A17D-C3B61FD4C526}" type="pres">
      <dgm:prSet presAssocID="{871879DB-F428-4560-906D-71D4BA8D982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3E591E-1BC6-49BD-A62F-05986CA941C6}" type="presOf" srcId="{871879DB-F428-4560-906D-71D4BA8D982C}" destId="{5E135744-524E-4C39-A17D-C3B61FD4C526}" srcOrd="0" destOrd="0" presId="urn:microsoft.com/office/officeart/2018/2/layout/IconVerticalSolidList"/>
    <dgm:cxn modelId="{953D072B-BAB4-4EB4-9186-1345FDB48F0D}" type="presOf" srcId="{EDBFBC77-260A-4D7E-9529-EAAD9E0117D6}" destId="{D41CF49A-5974-4B98-8545-BC8CDB0E0CEF}" srcOrd="0" destOrd="0" presId="urn:microsoft.com/office/officeart/2018/2/layout/IconVerticalSolidList"/>
    <dgm:cxn modelId="{036E9440-93E0-4B3B-AEFA-4D4BF8CFCC73}" type="presOf" srcId="{1E889124-054C-4C12-8EA3-6CD2D3ADB2CC}" destId="{58B2CBFC-A3F8-43B7-84E9-F5D9A99DBF71}" srcOrd="0" destOrd="0" presId="urn:microsoft.com/office/officeart/2018/2/layout/IconVerticalSolidList"/>
    <dgm:cxn modelId="{57AE615B-66BC-4A7A-B53F-BC577A3828C3}" srcId="{EE55117C-5904-4A34-926B-5A7EF5CD534D}" destId="{10041B72-4D58-4A91-BD6F-2652F6E0626B}" srcOrd="2" destOrd="0" parTransId="{E3232CFD-901A-4F06-A5BE-07CDC1A055A4}" sibTransId="{BE51A34F-5626-4609-9A16-2301EAA6912F}"/>
    <dgm:cxn modelId="{20CA7E5F-F6B3-4920-BCD0-832341B217C0}" srcId="{EE55117C-5904-4A34-926B-5A7EF5CD534D}" destId="{1E889124-054C-4C12-8EA3-6CD2D3ADB2CC}" srcOrd="1" destOrd="0" parTransId="{D1BB4024-2FEC-427E-AF13-300D6AAC556F}" sibTransId="{AEBB9A27-6A7B-4856-A6F9-9CA271881F77}"/>
    <dgm:cxn modelId="{B83A2665-3444-45B5-9A8A-6A421A9638D1}" srcId="{EE55117C-5904-4A34-926B-5A7EF5CD534D}" destId="{ABAE2B2C-C972-4E12-ABEF-960FB4FFEDCF}" srcOrd="0" destOrd="0" parTransId="{8B717825-49F8-4436-9C31-6835A0C51C96}" sibTransId="{AC4DAACC-829F-46BA-9E1B-DF1C85383ACC}"/>
    <dgm:cxn modelId="{74365852-28C3-4178-A8A3-008C30B9F05B}" type="presOf" srcId="{ABAE2B2C-C972-4E12-ABEF-960FB4FFEDCF}" destId="{ADB2AF3F-806B-475F-A0D0-BE2C971348E1}" srcOrd="0" destOrd="0" presId="urn:microsoft.com/office/officeart/2018/2/layout/IconVerticalSolidList"/>
    <dgm:cxn modelId="{20F12554-2E8C-471F-B528-E67BF6F4C6BF}" srcId="{EE55117C-5904-4A34-926B-5A7EF5CD534D}" destId="{EDBFBC77-260A-4D7E-9529-EAAD9E0117D6}" srcOrd="3" destOrd="0" parTransId="{09AA9538-6154-4BCE-8918-D732492C2F63}" sibTransId="{0DB9EDE4-5FFD-45F6-842E-E510673B88B0}"/>
    <dgm:cxn modelId="{C0B97CB3-5197-48C7-9F9C-AC781DDB3597}" srcId="{EE55117C-5904-4A34-926B-5A7EF5CD534D}" destId="{871879DB-F428-4560-906D-71D4BA8D982C}" srcOrd="4" destOrd="0" parTransId="{16A8A276-1A10-4915-8F87-AFA1F9F8A290}" sibTransId="{5BAC9B20-72AB-4A11-A3C9-8F4E9D0B730F}"/>
    <dgm:cxn modelId="{80CC29C3-D4DF-4489-B819-3F3D97BAFF16}" type="presOf" srcId="{EE55117C-5904-4A34-926B-5A7EF5CD534D}" destId="{1A0E3471-9AC7-4F6C-9EE0-E30D55DA48BC}" srcOrd="0" destOrd="0" presId="urn:microsoft.com/office/officeart/2018/2/layout/IconVerticalSolidList"/>
    <dgm:cxn modelId="{75D791DC-4912-4AE7-BAF4-4D1DEF628BF9}" type="presOf" srcId="{10041B72-4D58-4A91-BD6F-2652F6E0626B}" destId="{7A95599B-E21A-47AD-9E3A-FE4EF2E97EF0}" srcOrd="0" destOrd="0" presId="urn:microsoft.com/office/officeart/2018/2/layout/IconVerticalSolidList"/>
    <dgm:cxn modelId="{E31BED21-CC3B-433C-9C91-FD21F5593951}" type="presParOf" srcId="{1A0E3471-9AC7-4F6C-9EE0-E30D55DA48BC}" destId="{EB6A2687-1C72-4223-9FBD-2201BB17EF80}" srcOrd="0" destOrd="0" presId="urn:microsoft.com/office/officeart/2018/2/layout/IconVerticalSolidList"/>
    <dgm:cxn modelId="{FDB1D9F9-EFA5-4752-AB93-8F41709B19AC}" type="presParOf" srcId="{EB6A2687-1C72-4223-9FBD-2201BB17EF80}" destId="{33B626AA-5207-40C4-BA00-859425F519F9}" srcOrd="0" destOrd="0" presId="urn:microsoft.com/office/officeart/2018/2/layout/IconVerticalSolidList"/>
    <dgm:cxn modelId="{F251A2DE-F1CB-47DD-A4BC-EACB04CB753E}" type="presParOf" srcId="{EB6A2687-1C72-4223-9FBD-2201BB17EF80}" destId="{DCE8FC3F-4487-4717-B52D-9A0A824CEF63}" srcOrd="1" destOrd="0" presId="urn:microsoft.com/office/officeart/2018/2/layout/IconVerticalSolidList"/>
    <dgm:cxn modelId="{7E51356A-1C69-4838-9B60-ED6CCD2DBB98}" type="presParOf" srcId="{EB6A2687-1C72-4223-9FBD-2201BB17EF80}" destId="{1EC76030-1F6D-471A-92C6-DEE3C5F027C9}" srcOrd="2" destOrd="0" presId="urn:microsoft.com/office/officeart/2018/2/layout/IconVerticalSolidList"/>
    <dgm:cxn modelId="{F6C5231C-B13A-4D46-A66A-8A7BE030E9D5}" type="presParOf" srcId="{EB6A2687-1C72-4223-9FBD-2201BB17EF80}" destId="{ADB2AF3F-806B-475F-A0D0-BE2C971348E1}" srcOrd="3" destOrd="0" presId="urn:microsoft.com/office/officeart/2018/2/layout/IconVerticalSolidList"/>
    <dgm:cxn modelId="{E9D0B614-F567-4E70-9EE4-A5D83C599B8D}" type="presParOf" srcId="{1A0E3471-9AC7-4F6C-9EE0-E30D55DA48BC}" destId="{07583B6E-7FDB-4791-957E-459C406D6668}" srcOrd="1" destOrd="0" presId="urn:microsoft.com/office/officeart/2018/2/layout/IconVerticalSolidList"/>
    <dgm:cxn modelId="{8C88C476-5CDE-4C9D-B87E-B608A68BF77E}" type="presParOf" srcId="{1A0E3471-9AC7-4F6C-9EE0-E30D55DA48BC}" destId="{F0B7AC21-93D7-4DB2-A265-0B3B3944F4A6}" srcOrd="2" destOrd="0" presId="urn:microsoft.com/office/officeart/2018/2/layout/IconVerticalSolidList"/>
    <dgm:cxn modelId="{2F52FDB8-32CC-4F86-94A5-24DB4685B026}" type="presParOf" srcId="{F0B7AC21-93D7-4DB2-A265-0B3B3944F4A6}" destId="{D5745736-CEC7-4E08-9DFC-5A2B92A37E94}" srcOrd="0" destOrd="0" presId="urn:microsoft.com/office/officeart/2018/2/layout/IconVerticalSolidList"/>
    <dgm:cxn modelId="{D413742A-66A9-4FF2-919F-A65024314647}" type="presParOf" srcId="{F0B7AC21-93D7-4DB2-A265-0B3B3944F4A6}" destId="{BC0C55B5-2D3F-4E24-867A-80C53BEFBD34}" srcOrd="1" destOrd="0" presId="urn:microsoft.com/office/officeart/2018/2/layout/IconVerticalSolidList"/>
    <dgm:cxn modelId="{5465F034-CFEC-4771-A1A2-20DD6F4BA8FE}" type="presParOf" srcId="{F0B7AC21-93D7-4DB2-A265-0B3B3944F4A6}" destId="{65380FC2-05BE-4F8A-8B74-142EF3F14556}" srcOrd="2" destOrd="0" presId="urn:microsoft.com/office/officeart/2018/2/layout/IconVerticalSolidList"/>
    <dgm:cxn modelId="{BE9DF107-73E8-4E90-B2E3-24222A664CAE}" type="presParOf" srcId="{F0B7AC21-93D7-4DB2-A265-0B3B3944F4A6}" destId="{58B2CBFC-A3F8-43B7-84E9-F5D9A99DBF71}" srcOrd="3" destOrd="0" presId="urn:microsoft.com/office/officeart/2018/2/layout/IconVerticalSolidList"/>
    <dgm:cxn modelId="{BA1A84C6-2EE1-48C0-B09C-A3ADA6B2E531}" type="presParOf" srcId="{1A0E3471-9AC7-4F6C-9EE0-E30D55DA48BC}" destId="{C57638D7-9C0A-45F2-B205-2949E4F82A3C}" srcOrd="3" destOrd="0" presId="urn:microsoft.com/office/officeart/2018/2/layout/IconVerticalSolidList"/>
    <dgm:cxn modelId="{A38A55BC-0229-49FD-81CB-B945FCD044C3}" type="presParOf" srcId="{1A0E3471-9AC7-4F6C-9EE0-E30D55DA48BC}" destId="{0F6A703F-9DF8-4523-98D5-6252754785FD}" srcOrd="4" destOrd="0" presId="urn:microsoft.com/office/officeart/2018/2/layout/IconVerticalSolidList"/>
    <dgm:cxn modelId="{97F9EA28-815B-4F1F-BD33-19EAA4602282}" type="presParOf" srcId="{0F6A703F-9DF8-4523-98D5-6252754785FD}" destId="{228CE8AF-5AD4-40D1-AE11-D7C1E1B2C99C}" srcOrd="0" destOrd="0" presId="urn:microsoft.com/office/officeart/2018/2/layout/IconVerticalSolidList"/>
    <dgm:cxn modelId="{E1CC4CD5-81DC-4585-BBC4-4634D0E56B1F}" type="presParOf" srcId="{0F6A703F-9DF8-4523-98D5-6252754785FD}" destId="{B9B91214-6D4C-4DD2-9BB8-85F5A6ADE0CC}" srcOrd="1" destOrd="0" presId="urn:microsoft.com/office/officeart/2018/2/layout/IconVerticalSolidList"/>
    <dgm:cxn modelId="{7935742E-E40E-495A-9963-3B05FE211286}" type="presParOf" srcId="{0F6A703F-9DF8-4523-98D5-6252754785FD}" destId="{AD72AE6F-3EBF-4BFA-BE26-EFDD71869064}" srcOrd="2" destOrd="0" presId="urn:microsoft.com/office/officeart/2018/2/layout/IconVerticalSolidList"/>
    <dgm:cxn modelId="{E604B3CD-999F-4A52-B7D8-57239C1C2392}" type="presParOf" srcId="{0F6A703F-9DF8-4523-98D5-6252754785FD}" destId="{7A95599B-E21A-47AD-9E3A-FE4EF2E97EF0}" srcOrd="3" destOrd="0" presId="urn:microsoft.com/office/officeart/2018/2/layout/IconVerticalSolidList"/>
    <dgm:cxn modelId="{E681202D-E139-4AA5-804E-3BC1BFEF6FBE}" type="presParOf" srcId="{1A0E3471-9AC7-4F6C-9EE0-E30D55DA48BC}" destId="{E3A278AB-B181-4D06-8C6C-E0B5C703DF71}" srcOrd="5" destOrd="0" presId="urn:microsoft.com/office/officeart/2018/2/layout/IconVerticalSolidList"/>
    <dgm:cxn modelId="{6781092C-6506-4BC6-9842-47438FD85E63}" type="presParOf" srcId="{1A0E3471-9AC7-4F6C-9EE0-E30D55DA48BC}" destId="{08D54D30-9E6F-4829-84AE-CE3E19FBD613}" srcOrd="6" destOrd="0" presId="urn:microsoft.com/office/officeart/2018/2/layout/IconVerticalSolidList"/>
    <dgm:cxn modelId="{C3BCA360-CEBD-4453-9ADD-DB530E771D36}" type="presParOf" srcId="{08D54D30-9E6F-4829-84AE-CE3E19FBD613}" destId="{6FD0B265-10CC-4EDF-B3F0-0D9121592A1F}" srcOrd="0" destOrd="0" presId="urn:microsoft.com/office/officeart/2018/2/layout/IconVerticalSolidList"/>
    <dgm:cxn modelId="{67E7300B-ABC4-4438-95A6-A440CCE05FD6}" type="presParOf" srcId="{08D54D30-9E6F-4829-84AE-CE3E19FBD613}" destId="{7D5FBD3D-B34A-4FCE-A603-997C14FCDBD3}" srcOrd="1" destOrd="0" presId="urn:microsoft.com/office/officeart/2018/2/layout/IconVerticalSolidList"/>
    <dgm:cxn modelId="{0D1DCCFC-9ADB-4F0C-9D75-C852D629B6A1}" type="presParOf" srcId="{08D54D30-9E6F-4829-84AE-CE3E19FBD613}" destId="{5B89192B-8985-4C67-9D74-0519F54E1E07}" srcOrd="2" destOrd="0" presId="urn:microsoft.com/office/officeart/2018/2/layout/IconVerticalSolidList"/>
    <dgm:cxn modelId="{B83260C1-E2F9-4D20-BD25-53E1B44D60CF}" type="presParOf" srcId="{08D54D30-9E6F-4829-84AE-CE3E19FBD613}" destId="{D41CF49A-5974-4B98-8545-BC8CDB0E0CEF}" srcOrd="3" destOrd="0" presId="urn:microsoft.com/office/officeart/2018/2/layout/IconVerticalSolidList"/>
    <dgm:cxn modelId="{D39373C7-0D03-4B0D-9716-B12C45269FE5}" type="presParOf" srcId="{1A0E3471-9AC7-4F6C-9EE0-E30D55DA48BC}" destId="{3DB03436-78E7-4DAD-BA43-1465B46AB3C7}" srcOrd="7" destOrd="0" presId="urn:microsoft.com/office/officeart/2018/2/layout/IconVerticalSolidList"/>
    <dgm:cxn modelId="{8B35DA59-1F60-42B2-84F8-3D9198D16E2D}" type="presParOf" srcId="{1A0E3471-9AC7-4F6C-9EE0-E30D55DA48BC}" destId="{F9EC518F-76A1-462C-AEA8-D817C57C82B0}" srcOrd="8" destOrd="0" presId="urn:microsoft.com/office/officeart/2018/2/layout/IconVerticalSolidList"/>
    <dgm:cxn modelId="{43AC4B3D-6DAA-443B-B81B-2BAA45D23167}" type="presParOf" srcId="{F9EC518F-76A1-462C-AEA8-D817C57C82B0}" destId="{DA227255-F097-4160-A69B-5259C2FC9F78}" srcOrd="0" destOrd="0" presId="urn:microsoft.com/office/officeart/2018/2/layout/IconVerticalSolidList"/>
    <dgm:cxn modelId="{6BE6369A-1644-43C7-BE68-67A6429EB566}" type="presParOf" srcId="{F9EC518F-76A1-462C-AEA8-D817C57C82B0}" destId="{A5DDF4D9-2094-4487-9B5E-3D7EB7320EEC}" srcOrd="1" destOrd="0" presId="urn:microsoft.com/office/officeart/2018/2/layout/IconVerticalSolidList"/>
    <dgm:cxn modelId="{87BE0F9D-98D1-4DEF-A614-5BED67DCA66C}" type="presParOf" srcId="{F9EC518F-76A1-462C-AEA8-D817C57C82B0}" destId="{A86B06BC-32EA-4E69-B181-C9D0DB645C8F}" srcOrd="2" destOrd="0" presId="urn:microsoft.com/office/officeart/2018/2/layout/IconVerticalSolidList"/>
    <dgm:cxn modelId="{A3C511DF-276F-4080-851C-099155DAAA7E}" type="presParOf" srcId="{F9EC518F-76A1-462C-AEA8-D817C57C82B0}" destId="{5E135744-524E-4C39-A17D-C3B61FD4C5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26AA-5207-40C4-BA00-859425F519F9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8FC3F-4487-4717-B52D-9A0A824CEF63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2AF3F-806B-475F-A0D0-BE2C971348E1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Establish a timeline</a:t>
          </a:r>
          <a:endParaRPr lang="en-US" sz="1900" kern="1200"/>
        </a:p>
      </dsp:txBody>
      <dsp:txXfrm>
        <a:off x="1133349" y="4606"/>
        <a:ext cx="5455341" cy="981254"/>
      </dsp:txXfrm>
    </dsp:sp>
    <dsp:sp modelId="{D5745736-CEC7-4E08-9DFC-5A2B92A37E94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C55B5-2D3F-4E24-867A-80C53BEFBD34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CBFC-A3F8-43B7-84E9-F5D9A99DBF71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Allow for free time – build in around other activities (sport/music/clubs etc.)</a:t>
          </a:r>
          <a:endParaRPr lang="en-US" sz="1900" kern="1200"/>
        </a:p>
      </dsp:txBody>
      <dsp:txXfrm>
        <a:off x="1133349" y="1231175"/>
        <a:ext cx="5455341" cy="981254"/>
      </dsp:txXfrm>
    </dsp:sp>
    <dsp:sp modelId="{228CE8AF-5AD4-40D1-AE11-D7C1E1B2C99C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91214-6D4C-4DD2-9BB8-85F5A6ADE0CC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5599B-E21A-47AD-9E3A-FE4EF2E97EF0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Pick a spot for homework – no distractions (mobile phone etc.)</a:t>
          </a:r>
          <a:endParaRPr lang="en-US" sz="1900" kern="1200"/>
        </a:p>
      </dsp:txBody>
      <dsp:txXfrm>
        <a:off x="1133349" y="2457744"/>
        <a:ext cx="5455341" cy="981254"/>
      </dsp:txXfrm>
    </dsp:sp>
    <dsp:sp modelId="{6FD0B265-10CC-4EDF-B3F0-0D9121592A1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FBD3D-B34A-4FCE-A603-997C14FCDBD3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CF49A-5974-4B98-8545-BC8CDB0E0CEF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Build in revision time</a:t>
          </a:r>
          <a:endParaRPr lang="en-US" sz="1900" kern="1200"/>
        </a:p>
      </dsp:txBody>
      <dsp:txXfrm>
        <a:off x="1133349" y="3684312"/>
        <a:ext cx="5455341" cy="981254"/>
      </dsp:txXfrm>
    </dsp:sp>
    <dsp:sp modelId="{DA227255-F097-4160-A69B-5259C2FC9F78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F4D9-2094-4487-9B5E-3D7EB7320EEC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35744-524E-4C39-A17D-C3B61FD4C526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Tackle difficult work first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768FA-FAC2-4578-979E-20811BD5689D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327C-D6A5-4787-801E-80F86779F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977FA-A848-4EE6-A8A0-8FD1B18D47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5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Look through the icons and find the one labelled Teams. </a:t>
            </a:r>
          </a:p>
          <a:p>
            <a:r>
              <a:rPr lang="en-GB"/>
              <a:t>This is usually a purple icon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6150B-5855-4E14-99EB-BCB105626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7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9080-E642-4506-AF7E-E5BB181EB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4E5F5-B8E5-4B1E-AE27-B0BE4C68E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FFD1A-1935-4EF5-9C5C-AB561258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E5C9-F887-4D45-8835-74F849D9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F93-5190-43F9-B839-AFC176C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1C30-DC72-4CAA-8AB2-918526E1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9CC87-41EB-4759-9DF9-02F46F7F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526A-E7FC-45D4-9407-24246615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726A-BB34-495A-BD8E-BD7F3CC1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5FAE-80BD-479E-90F2-C96ECB3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13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84047-44E4-4494-9EEE-BB3ECB6AE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90A65-04DA-469D-8D46-7EC295228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431A-03D4-45AA-AE4F-429A257C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FC09-3378-4CB0-AA7A-B475A088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F165F-4190-4F65-ACE4-F57A1F6B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006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0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7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8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5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9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65F3-3B88-4DBD-8C9D-49C52E32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6566-778D-4712-ACA2-5C983D223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11D8-9439-41A4-99C0-6EA82884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F6717-BE02-4C47-AA4B-482E394E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DE8D-0EF0-47F5-BE9E-5049AADA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423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7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0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67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E5EC-ACA3-7E73-735E-320CDA70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A3EB-08FB-CB5B-1C5D-324B73215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4A161-7F5E-F140-A764-8A8A320F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272D-DF6E-DCE8-9DF1-0F628905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BD22-E706-F0A0-7ACD-F5D34EC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9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95B-A0AB-E230-F020-497E0E73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B1E2-356E-81F3-9841-F4E70DD2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A37A-79A2-2CD3-6898-C03A7AA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B9359-21A2-E37B-D1C7-C625E00F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DCCC-F6B7-02E9-7755-8298DFF1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00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5BE7-FEBB-79F2-B98A-F4292102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9806-D61A-2C1D-792D-E824ABF5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575C-AB76-A5AC-5C78-D4868C5D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B3A00-7F88-7914-4B86-478AAA44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FCE54-07F1-D2FE-306C-024E99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91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D06F-BA74-D341-ACE5-71FA8925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0255-11CC-94C0-2E33-5AE610EE0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2296-BF9D-DAF5-1C3E-8029C8123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57188-AE7F-928F-7C58-4F72E157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03F45-CA26-CB63-6A69-6A7D0558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5F3A-555B-E867-18DC-126D987A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0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D55-B3CA-B2D6-DB90-F61B3058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012A3-C750-1DDD-380A-1520B0C78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E2D0-10C3-E041-238B-DAA622C78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C8FAB-DF60-3D89-9D0E-283A64813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2866B-7DDA-8A50-D535-ADBEE0E3E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DC20-7615-F41A-FA1C-31262A08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D5BAB-EE73-483F-786B-B65F59C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95758-728C-9612-2C29-7D746A3B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1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0E2A-689C-15EB-8F98-24E219F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DE57F-0651-7B67-4E3E-1C3F8CDD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B138-C6A9-2279-E06E-B292A4D1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01C9D-34D2-ADAC-6869-5B5CCCF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6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0DA11-EE1F-CB1B-C004-99662CFE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11E1F-363B-0D09-54BD-B160C78D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4E7C-2D96-550F-3502-F3D654AF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1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C32D-6909-4E91-B6F7-0B7B048E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45DF-8A80-4CC8-8A6D-1B148D5E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FDB9-012F-46CF-A1D3-3641822A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0D70-0EA9-48BE-955E-802B4F64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FA2C-555C-4AEE-8F3F-0F41370C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09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FDE1-E2F6-BB86-058F-FA0F8660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CB73-5786-D6FA-2FF1-A7D1B24C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EB96-184E-C35D-02D9-341EB922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7EDE5-6491-8E6E-D9B6-70EAE9B9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DB90-25E9-0D91-6FC8-84951E6B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F1EFD-7D47-EA15-5A32-C1E6E97F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0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02FE-49F0-4648-4133-0FBC07A5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42F2A-F785-B89B-64A3-26E844A6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E435-6284-689D-755C-9F94F017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C9E17-B57E-1725-C5D5-A6FFFA4F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7D85-444F-ED92-DF86-FF245B56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2B26B-2949-9D9E-5ECF-74AD5E10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9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3407-DA6E-286A-896F-95FA7215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5EEE8-F1F7-9494-9287-0715F2D50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9D97-EE03-3AAF-BB71-2BABBB2D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F1C9-0205-054C-9A3E-6883B506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8652-2D76-BE40-8B73-6093A55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42F35-BB40-F413-7E7C-8E48A3F11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7B61E-BAD4-80B1-02D1-F258AC00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88EE5-CC66-1AE8-72C4-B6CC8CB3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776E-C618-98B4-FA2B-05377B9B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FE17-B22A-07E4-262A-9E68D497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C199-F796-467B-B9CB-0D959E7A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8A04-B371-4FFC-A733-8A53E6811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30F5-C8C9-4E8A-AB81-5C01CB49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7F2D7-5546-4DD9-B85C-A036FDF2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B14CB-95B6-4513-B983-A51FED87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7A3E4-5BE5-4B2F-89EB-74693F6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550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0ACB-8BBE-4A38-B023-6CFFDA59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C5F62-204E-4135-B5ED-83EED701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C669F-AC9F-45E5-86C5-D2EEF1CD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07496-75D5-463C-B3A6-065A42AD5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DA04-ECF7-4B6B-B651-9547193B1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A14A9-92E4-4B7C-8963-26DAEB8D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7D1D8-1C6E-431A-8CB8-C89BBFA4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0925E-A0E4-4760-BC3B-8853E573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2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B7D0-07AE-4415-85EB-BF3614A4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96646-D6D4-47C5-B437-CEA7F695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1D838-FD42-40B6-BFD7-02BD6ED5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CC5E2-A5B1-4F82-AF6B-2830E5DC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74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8BCF-4A21-4890-B51F-9A8CE41E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71BE-8B89-468A-81D6-981AA910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D0D6E-C2D0-4142-A4D5-9824EA0F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628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A6A-CFD2-46B2-A342-82356802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990D-94D1-47E5-83B9-1AD9102D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D522-0764-4D24-ACFC-FF5DF8E9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C49E8-BD59-4CEC-A72E-2FB5E695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01D0E-A073-423F-A74E-4E24F01F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9C863-92C5-4D62-8B59-95AA1D5E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0DA2-72CB-4FCA-AB88-5E461B5D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E93F7-F385-4DD7-884E-D357C71AC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A351A-8CFB-414C-A34D-18559B0AE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FF4C-7620-4394-8622-1B0EFBA7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725E-D51A-436F-B447-CEDB118C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B086-9643-42A2-A498-C026C8E0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4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BB330-74E3-4CD2-9C08-8466C1C7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B86C0-54F2-47E7-9739-7A561DFA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4369-C08C-4029-BBDB-B080EEDE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0918-E406-48C1-8EE8-76EE1700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C768-EF42-417E-9376-ECAE71C1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25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7D7BE-B14A-707B-A35B-3CBFAC47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9EA03-6F10-8543-E55A-52639603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72B-FC31-3B74-033D-93C451BE9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07CD-BDE3-EBE9-F904-77A972105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F9EE-5B56-E8D6-1484-8DFF70BC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mailto:cora.guinnane@stcaimins.ie" TargetMode="External"/><Relationship Id="rId3" Type="http://schemas.openxmlformats.org/officeDocument/2006/relationships/hyperlink" Target="mailto:mary.dalton@stcaimins.ie" TargetMode="External"/><Relationship Id="rId7" Type="http://schemas.openxmlformats.org/officeDocument/2006/relationships/hyperlink" Target="mailto:sharon.bulfin@stcaimins.ie" TargetMode="External"/><Relationship Id="rId2" Type="http://schemas.openxmlformats.org/officeDocument/2006/relationships/hyperlink" Target="mailto:tara.oloughlin@stcaimins.i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siobhan.mcsweeney@stcaimins.ie" TargetMode="External"/><Relationship Id="rId5" Type="http://schemas.openxmlformats.org/officeDocument/2006/relationships/hyperlink" Target="mailto:gerard.keane@stcaimins.ie" TargetMode="External"/><Relationship Id="rId4" Type="http://schemas.openxmlformats.org/officeDocument/2006/relationships/hyperlink" Target="mailto:michelle.ryan@stcaimins.ie" TargetMode="External"/><Relationship Id="rId9" Type="http://schemas.openxmlformats.org/officeDocument/2006/relationships/hyperlink" Target="mailto:fiona.christie@stcaimins.i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ie/imgres?um=1&amp;hl=en&amp;qscrl=1&amp;rlz=1T4AURU_enIE499IE505&amp;biw=1440&amp;bih=773&amp;tbm=isch&amp;tbnid=GGJtGjTTF2pXwM:&amp;imgrefurl=http://pupilservices.lausd.net/school-attendance-month&amp;docid=_eiBevM9iCEGjM&amp;imgurl=http://pupilservices.lausd.net/sites/pupilservices.lausd.net/files/pictures/I'mIn_Logo.jpg&amp;w=1200&amp;h=1057&amp;ei=nr4cUq2IE8nD7AbUh4HIDQ&amp;zoom=1&amp;ved=1t:3588,r:22,s:0,i:161&amp;iact=rc&amp;page=2&amp;tbnh=204&amp;tbnw=231&amp;start=18&amp;ndsp=25&amp;tx=118&amp;ty=9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Parent/Guardian Information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2F752E-C0EF-F3FD-A6A4-9E6BE845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171" y="953310"/>
            <a:ext cx="4578353" cy="799552"/>
          </a:xfrm>
        </p:spPr>
        <p:txBody>
          <a:bodyPr anchor="b">
            <a:normAutofit fontScale="90000"/>
          </a:bodyPr>
          <a:lstStyle/>
          <a:p>
            <a:r>
              <a:rPr lang="en-GB" sz="5600" b="1"/>
              <a:t>Success Criteria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ove That Homework - Take Control of Your Homework - Primary and Secondary">
            <a:extLst>
              <a:ext uri="{FF2B5EF4-FFF2-40B4-BE49-F238E27FC236}">
                <a16:creationId xmlns:a16="http://schemas.microsoft.com/office/drawing/2014/main" id="{D15B6A30-3FD6-D1EB-CBA0-0273D7A0F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CC4FAD-70F2-9A70-884B-CA77EB40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821" y="1968308"/>
            <a:ext cx="4578353" cy="393638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>
                <a:solidFill>
                  <a:schemeClr val="tx1">
                    <a:alpha val="80000"/>
                  </a:schemeClr>
                </a:solidFill>
              </a:rPr>
              <a:t>There is a genuine attempt made by the pupil to complete the homework to the best of his/her ability and to submit the work at a pre-agreed time. </a:t>
            </a:r>
          </a:p>
        </p:txBody>
      </p:sp>
      <p:sp>
        <p:nvSpPr>
          <p:cNvPr id="14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4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E9BC-6914-BD4C-086E-D67F4CCB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365125"/>
            <a:ext cx="10448926" cy="1325563"/>
          </a:xfrm>
        </p:spPr>
        <p:txBody>
          <a:bodyPr/>
          <a:lstStyle/>
          <a:p>
            <a:r>
              <a:rPr lang="en-GB" b="1"/>
              <a:t>Why do we do Homework?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BB47-EF7B-F917-8892-E98C12AA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4" y="1825625"/>
            <a:ext cx="768191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us build on what we have learned in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Practice skills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Ensure we understand new topics/concepts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next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examinations</a:t>
            </a:r>
          </a:p>
        </p:txBody>
      </p:sp>
      <p:pic>
        <p:nvPicPr>
          <p:cNvPr id="2052" name="Picture 4" descr="Homework clip art images illustrations photos - Cliparting.com">
            <a:extLst>
              <a:ext uri="{FF2B5EF4-FFF2-40B4-BE49-F238E27FC236}">
                <a16:creationId xmlns:a16="http://schemas.microsoft.com/office/drawing/2014/main" id="{9BA174CB-1995-D0A5-324D-AB0FB971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2195513"/>
            <a:ext cx="2890837" cy="27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2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2771-F9E7-1F75-057D-CAA440D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The Homework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8F4A-86E3-2165-B7D1-0730541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The place where all homework is recorded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Homework is recorded at the end of each class – there are many different types of homework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and guardians should ensure that the student completes all homework to the best of his/her ability.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should inform the teacher of any difficulties by means of a written note in the journal. 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135A-E670-24C8-5FE9-F5AB22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r="33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7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3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68F7-5DA2-073B-79B6-08726FAE9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24" y="0"/>
            <a:ext cx="733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5B3D4-B8C8-40EA-BB1C-B6675C8F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5752"/>
            <a:ext cx="10668000" cy="1094740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chemeClr val="bg1"/>
                </a:solidFill>
                <a:highlight>
                  <a:srgbClr val="FFFF00"/>
                </a:highlight>
              </a:rPr>
              <a:t>Homework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can include the following </a:t>
            </a:r>
            <a:r>
              <a:rPr lang="en-GB" sz="3700" b="1" u="sng">
                <a:solidFill>
                  <a:schemeClr val="bg1"/>
                </a:solidFill>
                <a:highlight>
                  <a:srgbClr val="FFFF00"/>
                </a:highlight>
              </a:rPr>
              <a:t>types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of activity: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8478-FD27-4972-9E8D-A7F1EAB7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579"/>
            <a:ext cx="5097779" cy="4076383"/>
          </a:xfrm>
        </p:spPr>
        <p:txBody>
          <a:bodyPr anchor="ctr">
            <a:noAutofit/>
          </a:bodyPr>
          <a:lstStyle/>
          <a:p>
            <a:r>
              <a:rPr lang="en-GB" sz="2200"/>
              <a:t>Development of oral/listening skills</a:t>
            </a:r>
          </a:p>
          <a:p>
            <a:r>
              <a:rPr lang="en-GB" sz="2200"/>
              <a:t>Drafting/Writing of essays/articles/speeches/short stories/dialogues/poems </a:t>
            </a:r>
          </a:p>
          <a:p>
            <a:r>
              <a:rPr lang="en-GB" sz="2200"/>
              <a:t>Learning by rote</a:t>
            </a:r>
          </a:p>
          <a:p>
            <a:r>
              <a:rPr lang="en-GB" sz="2200"/>
              <a:t>Listening to and/or viewing radio or TV programmes/use of internet</a:t>
            </a:r>
          </a:p>
          <a:p>
            <a:r>
              <a:rPr lang="en-GB" sz="2200"/>
              <a:t>Drawing and illustrating</a:t>
            </a:r>
          </a:p>
          <a:p>
            <a:r>
              <a:rPr lang="en-GB" sz="2200"/>
              <a:t>Making notes</a:t>
            </a:r>
          </a:p>
          <a:p>
            <a:r>
              <a:rPr lang="en-GB" sz="2200"/>
              <a:t>Reviewing</a:t>
            </a:r>
          </a:p>
          <a:p>
            <a:r>
              <a:rPr lang="en-GB" sz="2200"/>
              <a:t>Watching a TV programme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755C7-FD3F-4D77-8551-EA06783A9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3" y="1869597"/>
            <a:ext cx="5097780" cy="4538346"/>
          </a:xfrm>
        </p:spPr>
        <p:txBody>
          <a:bodyPr anchor="ctr">
            <a:normAutofit/>
          </a:bodyPr>
          <a:lstStyle/>
          <a:p>
            <a:r>
              <a:rPr lang="en-GB" sz="2200"/>
              <a:t>Reading for pleasure </a:t>
            </a:r>
          </a:p>
          <a:p>
            <a:r>
              <a:rPr lang="en-GB" sz="2200"/>
              <a:t>Reading for information and memorising </a:t>
            </a:r>
          </a:p>
          <a:p>
            <a:r>
              <a:rPr lang="en-GB" sz="2200"/>
              <a:t>Preparation of presentations </a:t>
            </a:r>
          </a:p>
          <a:p>
            <a:r>
              <a:rPr lang="en-GB" sz="2200"/>
              <a:t>Practice of exam techniques </a:t>
            </a:r>
          </a:p>
          <a:p>
            <a:r>
              <a:rPr lang="en-GB" sz="2200"/>
              <a:t>Research/Project work </a:t>
            </a:r>
          </a:p>
          <a:p>
            <a:r>
              <a:rPr lang="en-GB" sz="2200"/>
              <a:t>Revision </a:t>
            </a:r>
          </a:p>
          <a:p>
            <a:r>
              <a:rPr lang="en-GB" sz="2200"/>
              <a:t>Visits to relevant museums, art galleries, theatre and other places of interest and relevance to subjects and related assignments 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0673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ACB09-4A86-636F-32AE-54BA793F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Homework Routine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B77DBAE-EEBC-6BB0-F5F8-2613A5A87A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73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09B0-93E0-72D9-45A2-AC6AABC7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long should I spend on homework?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7F2EE3-3182-A5DE-C6E4-B111A4AF6152}"/>
              </a:ext>
            </a:extLst>
          </p:cNvPr>
          <p:cNvGraphicFramePr>
            <a:graphicFrameLocks noGrp="1"/>
          </p:cNvGraphicFramePr>
          <p:nvPr/>
        </p:nvGraphicFramePr>
        <p:xfrm>
          <a:off x="1834180" y="1861900"/>
          <a:ext cx="8523635" cy="42599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46157">
                  <a:extLst>
                    <a:ext uri="{9D8B030D-6E8A-4147-A177-3AD203B41FA5}">
                      <a16:colId xmlns:a16="http://schemas.microsoft.com/office/drawing/2014/main" val="1332591266"/>
                    </a:ext>
                  </a:extLst>
                </a:gridCol>
                <a:gridCol w="4377478">
                  <a:extLst>
                    <a:ext uri="{9D8B030D-6E8A-4147-A177-3AD203B41FA5}">
                      <a16:colId xmlns:a16="http://schemas.microsoft.com/office/drawing/2014/main" val="4110157828"/>
                    </a:ext>
                  </a:extLst>
                </a:gridCol>
              </a:tblGrid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Guide time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453571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First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1.5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061792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Second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 – 2.5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38018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Third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95297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LC1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71315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LC2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3 – 4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4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ED458B0-4387-BECB-F525-4551C223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0"/>
            <a:ext cx="965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C93E1-D4B8-9884-8902-50285364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0230"/>
            <a:ext cx="659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3C8F-2917-E979-166C-B51F546E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What happens if I miss a class?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3117-D889-6D01-BF08-281E58DC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902190" cy="37730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Find out from a Friend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Check your class Team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Message your teacher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If ill – catch up when you can but talk to the teacher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2050" name="Picture 2" descr="Just Ask Images – Browse 5,824 Stock Photos, Vectors, and Video | Adobe  Stock">
            <a:extLst>
              <a:ext uri="{FF2B5EF4-FFF2-40B4-BE49-F238E27FC236}">
                <a16:creationId xmlns:a16="http://schemas.microsoft.com/office/drawing/2014/main" id="{829B885D-92B3-A414-214C-24DFFD93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1116660"/>
            <a:ext cx="6596652" cy="44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C0BFBD50-06CE-42F1-9AB9-3D9079057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4EDAA-8999-40AC-531A-D2BA8BA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5" y="155870"/>
            <a:ext cx="4953934" cy="1276323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Our Mission Statement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517EE-B897-0537-93E4-EFA437F6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" r="-2" b="-2"/>
          <a:stretch/>
        </p:blipFill>
        <p:spPr>
          <a:xfrm>
            <a:off x="656844" y="722376"/>
            <a:ext cx="4782312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A01-C174-32F7-A64A-920C5B304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034" y="1539240"/>
            <a:ext cx="4953932" cy="4759354"/>
          </a:xfrm>
        </p:spPr>
        <p:txBody>
          <a:bodyPr>
            <a:noAutofit/>
          </a:bodyPr>
          <a:lstStyle/>
          <a:p>
            <a:r>
              <a:rPr lang="en-GB" sz="2400"/>
              <a:t>Every person is valued equally in accordance with our Christian Tradition at St. Caimin’s School. </a:t>
            </a:r>
          </a:p>
          <a:p>
            <a:endParaRPr lang="en-GB" sz="2400"/>
          </a:p>
          <a:p>
            <a:r>
              <a:rPr lang="en-GB" sz="2400" b="1" i="1"/>
              <a:t>Each person within the school community can enjoy developing to the fullest, while feeling cared for and safe. </a:t>
            </a:r>
          </a:p>
          <a:p>
            <a:endParaRPr lang="en-GB" sz="2400"/>
          </a:p>
          <a:p>
            <a:r>
              <a:rPr lang="en-GB" sz="2400"/>
              <a:t>Our educational structures are ordered, based on tolerance, fairness and respect, while sensitive to our changing world</a:t>
            </a:r>
          </a:p>
        </p:txBody>
      </p:sp>
    </p:spTree>
    <p:extLst>
      <p:ext uri="{BB962C8B-B14F-4D97-AF65-F5344CB8AC3E}">
        <p14:creationId xmlns:p14="http://schemas.microsoft.com/office/powerpoint/2010/main" val="125308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0237C-6A2C-29C4-CED8-CD07F8C8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What happens when I do not do my homework?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5E53-F8E9-BB73-FA4D-DE680205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300">
                <a:solidFill>
                  <a:schemeClr val="bg1"/>
                </a:solidFill>
              </a:rPr>
              <a:t>You start to fall behind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an opportunity to practice new learning or skills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 chance to learn from mistakes</a:t>
            </a:r>
          </a:p>
          <a:p>
            <a:r>
              <a:rPr lang="en-GB" sz="2300">
                <a:solidFill>
                  <a:schemeClr val="bg1"/>
                </a:solidFill>
              </a:rPr>
              <a:t>You may start to do poorly in examinations</a:t>
            </a:r>
          </a:p>
          <a:p>
            <a:r>
              <a:rPr lang="en-GB" sz="2300">
                <a:solidFill>
                  <a:schemeClr val="bg1"/>
                </a:solidFill>
              </a:rPr>
              <a:t>You will not be doing the best you can do!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223BC-1301-CE04-C65F-3202E0FA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4" y="1602876"/>
            <a:ext cx="6596652" cy="3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C57D-8165-43A4-C75B-870EE3F8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10753725" cy="1325563"/>
          </a:xfrm>
        </p:spPr>
        <p:txBody>
          <a:bodyPr>
            <a:normAutofit/>
          </a:bodyPr>
          <a:lstStyle/>
          <a:p>
            <a:r>
              <a:rPr lang="en-GB" sz="4200" b="1"/>
              <a:t>What happens when I do not do my homework?</a:t>
            </a:r>
            <a:endParaRPr lang="en-GB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0A40-F05F-2A94-8D5A-EE7FC40F0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35" y="3224242"/>
            <a:ext cx="11353756" cy="29812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600"/>
              <a:t>Recorded in VSware for your teacher, year head and parent/guardian to see and possibly extra work to complete</a:t>
            </a:r>
          </a:p>
          <a:p>
            <a:pPr>
              <a:lnSpc>
                <a:spcPct val="150000"/>
              </a:lnSpc>
            </a:pPr>
            <a:r>
              <a:rPr lang="en-GB" sz="2600"/>
              <a:t>3 no homework reports will result in a lunch time detention</a:t>
            </a:r>
          </a:p>
          <a:p>
            <a:pPr>
              <a:lnSpc>
                <a:spcPct val="150000"/>
              </a:lnSpc>
            </a:pPr>
            <a:r>
              <a:rPr lang="en-GB" sz="2600"/>
              <a:t>Repeated no homework reports will require a meeting with parents/guardians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EF8B0-90ED-5C4A-ACF4-E0C72A25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744808"/>
            <a:ext cx="11115675" cy="12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FCD20-30BF-223B-3843-C43795EE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/>
              <a:t>Learning to Learn</a:t>
            </a:r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Content Placeholder 1029">
            <a:extLst>
              <a:ext uri="{FF2B5EF4-FFF2-40B4-BE49-F238E27FC236}">
                <a16:creationId xmlns:a16="http://schemas.microsoft.com/office/drawing/2014/main" id="{DE6F4C98-AF07-1A35-1E74-C45B6CCE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Build into curriculum provision from 1</a:t>
            </a:r>
            <a:r>
              <a:rPr lang="en-US" sz="2400" baseline="30000"/>
              <a:t>st</a:t>
            </a:r>
            <a:r>
              <a:rPr lang="en-US" sz="2400"/>
              <a:t> Year through to LC2</a:t>
            </a:r>
          </a:p>
          <a:p>
            <a:pPr>
              <a:lnSpc>
                <a:spcPct val="100000"/>
              </a:lnSpc>
            </a:pPr>
            <a:r>
              <a:rPr lang="en-US" sz="2400"/>
              <a:t>Class group and individual support provided</a:t>
            </a:r>
          </a:p>
          <a:p>
            <a:pPr>
              <a:lnSpc>
                <a:spcPct val="100000"/>
              </a:lnSpc>
            </a:pPr>
            <a:r>
              <a:rPr lang="en-US" sz="2400"/>
              <a:t>Additional information available on the school website in relation to Learning to Learn</a:t>
            </a:r>
          </a:p>
        </p:txBody>
      </p:sp>
      <p:pic>
        <p:nvPicPr>
          <p:cNvPr id="1026" name="Picture 2" descr="The Role of Metacognition in Learning and Achievement | KQED">
            <a:extLst>
              <a:ext uri="{FF2B5EF4-FFF2-40B4-BE49-F238E27FC236}">
                <a16:creationId xmlns:a16="http://schemas.microsoft.com/office/drawing/2014/main" id="{CCE38249-85DA-051C-349A-1860B9F7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r="997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2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VSware and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9012-9435-FA99-15FB-91788D03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76" y="493340"/>
            <a:ext cx="7474172" cy="664341"/>
          </a:xfrm>
        </p:spPr>
        <p:txBody>
          <a:bodyPr>
            <a:normAutofit fontScale="90000"/>
          </a:bodyPr>
          <a:lstStyle/>
          <a:p>
            <a:r>
              <a:rPr lang="en-GB" b="1"/>
              <a:t>What is VSware?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2A10-1B54-D4C2-C9B5-156EC7BD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76" y="1369657"/>
            <a:ext cx="6467867" cy="442068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700"/>
              <a:t>VSware is our Data Management System</a:t>
            </a:r>
          </a:p>
          <a:p>
            <a:pPr>
              <a:lnSpc>
                <a:spcPct val="150000"/>
              </a:lnSpc>
            </a:pPr>
            <a:r>
              <a:rPr lang="en-GB" sz="2700"/>
              <a:t>It records: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Attendance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Behaviour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Assessments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Timetables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Student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A6EB7-99EE-6291-1E80-8B2570BD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86" y="2895601"/>
            <a:ext cx="1796663" cy="12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AB08-86D6-743B-BA86-267DD50F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32819"/>
            <a:ext cx="11517812" cy="65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FDF0D-3434-0496-32D3-EB0503A8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304800"/>
            <a:ext cx="110204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1A904-5F73-A306-FE9C-5CC38D46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987"/>
            <a:ext cx="10820400" cy="28479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CD5F8-1F85-C443-65EA-507C5B2B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25" y="1838325"/>
            <a:ext cx="3162300" cy="4619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EBE962-BD49-DD06-D1D3-6CA4364A148E}"/>
              </a:ext>
            </a:extLst>
          </p:cNvPr>
          <p:cNvCxnSpPr>
            <a:cxnSpLocks/>
          </p:cNvCxnSpPr>
          <p:nvPr/>
        </p:nvCxnSpPr>
        <p:spPr>
          <a:xfrm flipH="1">
            <a:off x="8710350" y="781050"/>
            <a:ext cx="1171575" cy="1495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40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425B-B38E-42ED-B401-0AA195AF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664121" cy="3686015"/>
          </a:xfrm>
        </p:spPr>
        <p:txBody>
          <a:bodyPr>
            <a:normAutofit/>
          </a:bodyPr>
          <a:lstStyle/>
          <a:p>
            <a:r>
              <a:rPr lang="en-GB"/>
              <a:t>What is Teams?</a:t>
            </a:r>
          </a:p>
        </p:txBody>
      </p:sp>
      <p:pic>
        <p:nvPicPr>
          <p:cNvPr id="2050" name="Picture 2" descr="Microsoft Teams - Wikipedia">
            <a:extLst>
              <a:ext uri="{FF2B5EF4-FFF2-40B4-BE49-F238E27FC236}">
                <a16:creationId xmlns:a16="http://schemas.microsoft.com/office/drawing/2014/main" id="{B79D4BBC-2047-B0AA-5CCB-9FD58A3E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300913"/>
            <a:ext cx="4001315" cy="3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1FCC-11B9-43E9-9995-9020839B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E55D7-2C96-4A63-A422-4933E8A1DE8F}"/>
              </a:ext>
            </a:extLst>
          </p:cNvPr>
          <p:cNvSpPr/>
          <p:nvPr/>
        </p:nvSpPr>
        <p:spPr>
          <a:xfrm>
            <a:off x="1045210" y="5028675"/>
            <a:ext cx="1575161" cy="131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14F517-1E4D-AED1-D133-4B3677678BB3}"/>
              </a:ext>
            </a:extLst>
          </p:cNvPr>
          <p:cNvGraphicFramePr>
            <a:graphicFrameLocks noGrp="1"/>
          </p:cNvGraphicFramePr>
          <p:nvPr/>
        </p:nvGraphicFramePr>
        <p:xfrm>
          <a:off x="0" y="-2"/>
          <a:ext cx="12192000" cy="697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152401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524266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18998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58709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928068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36170494"/>
                    </a:ext>
                  </a:extLst>
                </a:gridCol>
              </a:tblGrid>
              <a:tr h="16219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Classrooms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Lockers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Corridors &amp; Yard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Canteen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Toilets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92195"/>
                  </a:ext>
                </a:extLst>
              </a:tr>
              <a:tr h="1672757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Be Ready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on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Have your journal and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ready to learn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in the morning, at break time and lunchtime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Line up on one side outside the classroom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Line up at lunch queue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patient and cooperative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Follow all staff requests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in the morning, at break time and lunchtime or with </a:t>
                      </a:r>
                      <a:r>
                        <a:rPr lang="en-GB" sz="1600"/>
                        <a:t>permission slip </a:t>
                      </a:r>
                      <a:r>
                        <a:rPr lang="en-GB" sz="1600" dirty="0"/>
                        <a:t>from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711107"/>
                  </a:ext>
                </a:extLst>
              </a:tr>
              <a:tr h="1878382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Be Respectful</a:t>
                      </a:r>
                    </a:p>
                    <a:p>
                      <a:pPr algn="ctr"/>
                      <a:endParaRPr lang="en-GB" b="1" dirty="0"/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One voice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Hand 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Listen, and support classmates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Respect your space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patient and wait your turn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appropriate language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mindful of your safety and that of others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‘please’ and ‘thank you’ when it is due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Clean the space you eat at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considerate of others needs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Respect the space and keep it tidy for everyone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525652"/>
                  </a:ext>
                </a:extLst>
              </a:tr>
              <a:tr h="168492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Be Responsible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Take ownership of your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involved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Know your goals and targets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Keep your locker area tidy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Keep it locked and never share your code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Place your rubbish in the designated bin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Give way where you can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No mobile phones between classes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Place your rubbish in the designated bin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Wash your hands after 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Report areas that need attention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Toilets are not a social area to congregate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63512"/>
                  </a:ext>
                </a:extLst>
              </a:tr>
            </a:tbl>
          </a:graphicData>
        </a:graphic>
      </p:graphicFrame>
      <p:pic>
        <p:nvPicPr>
          <p:cNvPr id="1030" name="Picture 6" descr="Text Background clipart - Lock, Text, Line, transparent clip art">
            <a:extLst>
              <a:ext uri="{FF2B5EF4-FFF2-40B4-BE49-F238E27FC236}">
                <a16:creationId xmlns:a16="http://schemas.microsoft.com/office/drawing/2014/main" id="{143DFEAC-1193-EDC1-89BF-7BA3A7E2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2" y="427008"/>
            <a:ext cx="993396" cy="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9EF275-4811-9561-DD96-DBAA5E1F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35" y="83999"/>
            <a:ext cx="1584338" cy="1584338"/>
          </a:xfrm>
          <a:prstGeom prst="rect">
            <a:avLst/>
          </a:prstGeom>
        </p:spPr>
      </p:pic>
      <p:pic>
        <p:nvPicPr>
          <p:cNvPr id="1060" name="Picture 36" descr="School building Logos">
            <a:extLst>
              <a:ext uri="{FF2B5EF4-FFF2-40B4-BE49-F238E27FC236}">
                <a16:creationId xmlns:a16="http://schemas.microsoft.com/office/drawing/2014/main" id="{7F46D25D-2ACA-08BF-AEEA-492B0583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14" y="306307"/>
            <a:ext cx="1177364" cy="11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Simple fast food icon | Free SVG">
            <a:extLst>
              <a:ext uri="{FF2B5EF4-FFF2-40B4-BE49-F238E27FC236}">
                <a16:creationId xmlns:a16="http://schemas.microsoft.com/office/drawing/2014/main" id="{91E6B4BD-A5A7-994C-BEB7-F6A3307D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38" y="346267"/>
            <a:ext cx="1059802" cy="10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13B17-60B4-0B2F-1E07-0B3D9FC33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85191" y="453445"/>
            <a:ext cx="983679" cy="979061"/>
          </a:xfrm>
          <a:prstGeom prst="rect">
            <a:avLst/>
          </a:prstGeom>
        </p:spPr>
      </p:pic>
      <p:pic>
        <p:nvPicPr>
          <p:cNvPr id="1088" name="Picture 64" descr="Clip Art Clocks - 6 30 On Clock Transparent Background - Png Download -  Full Size Clipart (#495391) - PinClipart">
            <a:extLst>
              <a:ext uri="{FF2B5EF4-FFF2-40B4-BE49-F238E27FC236}">
                <a16:creationId xmlns:a16="http://schemas.microsoft.com/office/drawing/2014/main" id="{56E7BCBC-36FB-56F4-2343-34D31828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0" y="2072079"/>
            <a:ext cx="845396" cy="9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5593F0E-18B7-BA7A-6312-A49E3B4ED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07" y="3655834"/>
            <a:ext cx="1219200" cy="1219200"/>
          </a:xfrm>
          <a:prstGeom prst="rect">
            <a:avLst/>
          </a:prstGeom>
        </p:spPr>
      </p:pic>
      <p:pic>
        <p:nvPicPr>
          <p:cNvPr id="1096" name="Picture 72" descr="Responsibility - Free hands and gestures icons">
            <a:extLst>
              <a:ext uri="{FF2B5EF4-FFF2-40B4-BE49-F238E27FC236}">
                <a16:creationId xmlns:a16="http://schemas.microsoft.com/office/drawing/2014/main" id="{4603C5C4-0D17-1D03-CEAF-6241A8A4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8" y="5486600"/>
            <a:ext cx="992697" cy="9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3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C2580-4374-A60C-8E99-02CB1B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18" y="136700"/>
            <a:ext cx="3773424" cy="1622321"/>
          </a:xfrm>
        </p:spPr>
        <p:txBody>
          <a:bodyPr>
            <a:normAutofit/>
          </a:bodyPr>
          <a:lstStyle/>
          <a:p>
            <a:r>
              <a:rPr lang="en-GB" sz="3500" b="1"/>
              <a:t>What happens in a Team?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18A05-180B-BE68-8984-E72F7E71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8300"/>
            <a:ext cx="4070713" cy="4800600"/>
          </a:xfrm>
        </p:spPr>
        <p:txBody>
          <a:bodyPr>
            <a:noAutofit/>
          </a:bodyPr>
          <a:lstStyle/>
          <a:p>
            <a:r>
              <a:rPr lang="en-GB" sz="2300"/>
              <a:t>Learning space for students</a:t>
            </a:r>
          </a:p>
          <a:p>
            <a:r>
              <a:rPr lang="en-GB" sz="2300"/>
              <a:t>Teacher has a Team set up for their class/sports team/club etc.</a:t>
            </a:r>
          </a:p>
          <a:p>
            <a:r>
              <a:rPr lang="en-GB" sz="2300"/>
              <a:t>Share resources with students</a:t>
            </a:r>
          </a:p>
          <a:p>
            <a:r>
              <a:rPr lang="en-GB" sz="2300"/>
              <a:t>Submit assignments</a:t>
            </a:r>
          </a:p>
          <a:p>
            <a:r>
              <a:rPr lang="en-GB" sz="2300"/>
              <a:t>Engage in class discussions</a:t>
            </a:r>
          </a:p>
          <a:p>
            <a:r>
              <a:rPr lang="en-GB" sz="2300"/>
              <a:t>Can chat teacher if help is needed</a:t>
            </a:r>
          </a:p>
          <a:p>
            <a:r>
              <a:rPr lang="en-GB" sz="2300"/>
              <a:t>Catch up on classwork if absent</a:t>
            </a: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0D1F084-72EF-893A-52B1-A2BB5542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787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935C-C935-2E5F-C895-C1521DC4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E" sz="4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Guidelines and Protocols for working on Teams</a:t>
            </a:r>
            <a:endParaRPr lang="en-GB" sz="4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3E72-06D7-1972-CAD8-33EECA40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 should at all times be respectful, appropriate and related to the specified subject.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themselves responsible for what they upload and comment on Teams.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students in St Caimin’s Community School are permitted to access the schools Teams account.</a:t>
            </a:r>
            <a:endParaRPr lang="en-GB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protect the privacy of all, no other person should be in the Team class other that the students of the class and teacher, </a:t>
            </a:r>
            <a:r>
              <a:rPr lang="en-IE" sz="2200" b="1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includes family members</a:t>
            </a: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latin typeface="Calibri" panose="020F0502020204030204" pitchFamily="34" charset="0"/>
                <a:cs typeface="Times New Roman" panose="02020603050405020304" pitchFamily="18" charset="0"/>
              </a:rPr>
              <a:t>Behaviour on Teams is governed by our Acceptable Usage Policy and our Code of Behaviour</a:t>
            </a:r>
            <a:endParaRPr lang="en-GB" sz="2200"/>
          </a:p>
        </p:txBody>
      </p:sp>
      <p:pic>
        <p:nvPicPr>
          <p:cNvPr id="1026" name="Picture 2" descr="Home - National Standards for Quality Online Learning">
            <a:extLst>
              <a:ext uri="{FF2B5EF4-FFF2-40B4-BE49-F238E27FC236}">
                <a16:creationId xmlns:a16="http://schemas.microsoft.com/office/drawing/2014/main" id="{9F444A8B-98F6-25F9-A785-A83E69F4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5203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61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Mobile Phones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1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69B825-BFCA-3FA1-A19E-9F14B54B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When can I use my mobile phone?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and Holding Phone Vector Png Clipart , Png Download - Cell Phone Vector  Png, Transparent Png - kindpng">
            <a:extLst>
              <a:ext uri="{FF2B5EF4-FFF2-40B4-BE49-F238E27FC236}">
                <a16:creationId xmlns:a16="http://schemas.microsoft.com/office/drawing/2014/main" id="{D190D2C6-0440-D88A-5697-7A2A20E9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3130149"/>
            <a:ext cx="6579910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4800E4-663A-D97A-71C8-CA8B91BC1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516804"/>
            <a:ext cx="3424739" cy="568266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Morning time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Break times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End of school day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During class time with the teachers’ permission</a:t>
            </a:r>
          </a:p>
          <a:p>
            <a:pPr>
              <a:lnSpc>
                <a:spcPct val="150000"/>
              </a:lnSpc>
            </a:pPr>
            <a:r>
              <a:rPr lang="en-GB" sz="2600" u="sng">
                <a:solidFill>
                  <a:srgbClr val="FFFFFF"/>
                </a:solidFill>
              </a:rPr>
              <a:t>NOT</a:t>
            </a:r>
            <a:r>
              <a:rPr lang="en-GB" sz="2600">
                <a:solidFill>
                  <a:srgbClr val="FFFFFF"/>
                </a:solidFill>
              </a:rPr>
              <a:t> in the corridors between classes</a:t>
            </a:r>
          </a:p>
        </p:txBody>
      </p:sp>
    </p:spTree>
    <p:extLst>
      <p:ext uri="{BB962C8B-B14F-4D97-AF65-F5344CB8AC3E}">
        <p14:creationId xmlns:p14="http://schemas.microsoft.com/office/powerpoint/2010/main" val="231325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474B-D43E-3B5E-5D19-44F3FFED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Mobile phones </a:t>
            </a:r>
            <a:r>
              <a:rPr lang="en-GB"/>
              <a:t>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61B1-6122-74C0-22B5-7A3B3DB8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8"/>
            <a:ext cx="6586489" cy="43963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/>
              <a:t>Must be switched off and kept in the student’s possession during the school day.</a:t>
            </a:r>
          </a:p>
          <a:p>
            <a:pPr>
              <a:lnSpc>
                <a:spcPct val="150000"/>
              </a:lnSpc>
            </a:pPr>
            <a:r>
              <a:rPr lang="en-GB"/>
              <a:t>Are not permitted during or between classes</a:t>
            </a:r>
          </a:p>
          <a:p>
            <a:pPr>
              <a:lnSpc>
                <a:spcPct val="150000"/>
              </a:lnSpc>
            </a:pPr>
            <a:r>
              <a:rPr lang="en-GB"/>
              <a:t>Cannot disrupt teaching and learning</a:t>
            </a:r>
          </a:p>
          <a:p>
            <a:pPr>
              <a:lnSpc>
                <a:spcPct val="150000"/>
              </a:lnSpc>
            </a:pPr>
            <a:r>
              <a:rPr lang="en-GB"/>
              <a:t>Must be placed on the teachers’ desk before a student leaves class to go to the bathroom</a:t>
            </a:r>
          </a:p>
          <a:p>
            <a:pPr>
              <a:lnSpc>
                <a:spcPct val="150000"/>
              </a:lnSpc>
            </a:pPr>
            <a:r>
              <a:rPr lang="en-GB"/>
              <a:t>Cannot be brought into the PE hall or changing room area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3074" name="Picture 2" descr="Explainer: What parents need to know about new advice on smartphone use in  schools - Independent.ie">
            <a:extLst>
              <a:ext uri="{FF2B5EF4-FFF2-40B4-BE49-F238E27FC236}">
                <a16:creationId xmlns:a16="http://schemas.microsoft.com/office/drawing/2014/main" id="{E91E1EE8-B44F-06EA-98AC-B0C178B0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3080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A8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72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CDE02-00D5-4798-70DC-30294A16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6" y="457200"/>
            <a:ext cx="40267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F0DA7-6D78-4074-AC81-C514A7A3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9" y="199254"/>
            <a:ext cx="7419975" cy="1642970"/>
          </a:xfrm>
        </p:spPr>
        <p:txBody>
          <a:bodyPr anchor="b">
            <a:normAutofit/>
          </a:bodyPr>
          <a:lstStyle/>
          <a:p>
            <a:r>
              <a:rPr lang="en-GB" sz="3700" b="1"/>
              <a:t>If you are found to be using a mobile phone outside of the appropriate times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F321-1A76-F1D5-C73F-DEB22671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32" y="1908589"/>
            <a:ext cx="6516795" cy="47300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00"/>
              <a:t>The phone and sim card will be confiscated and placed in the Principal’s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confiscating teacher will sign and date the record sheet in the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phone will be returned to the student at the end of the school day</a:t>
            </a:r>
          </a:p>
          <a:p>
            <a:pPr>
              <a:lnSpc>
                <a:spcPct val="100000"/>
              </a:lnSpc>
            </a:pPr>
            <a:r>
              <a:rPr lang="en-GB" sz="2100"/>
              <a:t>Failure to hand up the phone and/or sim card to the subject teacher will result in a more severe sanction e.g. phone kept for 48 hours and a lunchtime detention.</a:t>
            </a:r>
          </a:p>
          <a:p>
            <a:pPr>
              <a:lnSpc>
                <a:spcPct val="100000"/>
              </a:lnSpc>
            </a:pPr>
            <a:r>
              <a:rPr lang="en-GB" sz="2100"/>
              <a:t>More severe sanctions will also apply for repeat offenders.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Pin on Apartment Management / Office Ideas">
            <a:extLst>
              <a:ext uri="{FF2B5EF4-FFF2-40B4-BE49-F238E27FC236}">
                <a16:creationId xmlns:a16="http://schemas.microsoft.com/office/drawing/2014/main" id="{F317ABC6-4678-CFF2-D0AB-7D2F2274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0372"/>
            <a:ext cx="4170530" cy="41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2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40A7-6257-92C2-5FBC-DAD3CE21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75919"/>
            <a:ext cx="10144125" cy="58581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GB"/>
              <a:t>A student, who wishes to go home for any reason during the school day, must arrange to do so through their timetabled subject teacher and the Secretary/Deputy Principal/Principal/Year Head and not independently by mobile phone. </a:t>
            </a:r>
          </a:p>
          <a:p>
            <a:pPr>
              <a:lnSpc>
                <a:spcPct val="170000"/>
              </a:lnSpc>
            </a:pPr>
            <a:r>
              <a:rPr lang="en-GB"/>
              <a:t>This ensures that correct procedures for leaving school before the ending of classes for that day are observed. </a:t>
            </a:r>
          </a:p>
          <a:p>
            <a:pPr>
              <a:lnSpc>
                <a:spcPct val="170000"/>
              </a:lnSpc>
            </a:pPr>
            <a:r>
              <a:rPr lang="en-GB"/>
              <a:t>Responsibility cannot be taken by the school authorities for students who arrange independently to go home without following proper procedure.</a:t>
            </a:r>
          </a:p>
          <a:p>
            <a:pPr>
              <a:lnSpc>
                <a:spcPct val="170000"/>
              </a:lnSpc>
            </a:pPr>
            <a:r>
              <a:rPr lang="en-GB"/>
              <a:t>Any such arrangement is a breach of the Code of Behaviour.</a:t>
            </a:r>
          </a:p>
          <a:p>
            <a:pPr>
              <a:lnSpc>
                <a:spcPct val="170000"/>
              </a:lnSpc>
            </a:pPr>
            <a:r>
              <a:rPr lang="en-GB"/>
              <a:t>Parents/Guardians may arrange to contact students through the office (061) 364211. We ask parents/guardians to co-operate and support this policy by not contacting students by mobile phone during the school day.</a:t>
            </a:r>
          </a:p>
        </p:txBody>
      </p:sp>
      <p:pic>
        <p:nvPicPr>
          <p:cNvPr id="2050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71C6C1F3-8EF1-868B-60F0-84287FFA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11" y="541020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34D22942-8B11-33FB-7B46-3C8145D2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4A727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Behaviour on Social Media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1BC6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Behaviour on social media: If a message causes upset, this is a form of harassment and can be prosecuted as such. Students who receive upsetting text messages are advised to: </a:t>
            </a:r>
          </a:p>
          <a:p>
            <a:pPr marL="514350" indent="-514350">
              <a:buAutoNum type="arabicParenR"/>
            </a:pPr>
            <a:r>
              <a:rPr lang="en-GB" sz="1900"/>
              <a:t>Keep a copy of these message/messages </a:t>
            </a:r>
          </a:p>
          <a:p>
            <a:pPr marL="514350" indent="-514350">
              <a:buAutoNum type="arabicParenR"/>
            </a:pPr>
            <a:r>
              <a:rPr lang="en-GB" sz="1900"/>
              <a:t>Block the sender and </a:t>
            </a:r>
          </a:p>
          <a:p>
            <a:pPr marL="514350" indent="-514350">
              <a:buAutoNum type="arabicParenR"/>
            </a:pPr>
            <a:r>
              <a:rPr lang="en-GB" sz="1900"/>
              <a:t>Report the message to their parents or teachers or even the Gardaí themselves. </a:t>
            </a:r>
          </a:p>
          <a:p>
            <a:pPr marL="0" indent="0">
              <a:buNone/>
            </a:pPr>
            <a:r>
              <a:rPr lang="en-GB" sz="1900">
                <a:highlight>
                  <a:srgbClr val="FFFF00"/>
                </a:highlight>
              </a:rPr>
              <a:t>This is something we take very seriously - all students should treat themselves and each other with respect. </a:t>
            </a:r>
          </a:p>
        </p:txBody>
      </p:sp>
      <p:pic>
        <p:nvPicPr>
          <p:cNvPr id="4098" name="Picture 2" descr="How social media affected our behaviour? - Vietnam Insider">
            <a:extLst>
              <a:ext uri="{FF2B5EF4-FFF2-40B4-BE49-F238E27FC236}">
                <a16:creationId xmlns:a16="http://schemas.microsoft.com/office/drawing/2014/main" id="{584D4EC3-2D54-8FE5-4610-7CE9C76A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11889" b="-3"/>
          <a:stretch/>
        </p:blipFill>
        <p:spPr bwMode="auto">
          <a:xfrm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31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 b="1"/>
              <a:t>Concerns around over use of an electronic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500"/>
              <a:t>Excessive use of electronic devices has been linked with 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social activities and family time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sleep </a:t>
            </a:r>
          </a:p>
          <a:p>
            <a:pPr>
              <a:lnSpc>
                <a:spcPct val="150000"/>
              </a:lnSpc>
            </a:pPr>
            <a:r>
              <a:rPr lang="en-GB" sz="2500"/>
              <a:t>Damage to mental health</a:t>
            </a:r>
          </a:p>
          <a:p>
            <a:pPr>
              <a:lnSpc>
                <a:spcPct val="150000"/>
              </a:lnSpc>
            </a:pPr>
            <a:r>
              <a:rPr lang="en-GB" sz="2500"/>
              <a:t>The risk of obesity</a:t>
            </a:r>
          </a:p>
          <a:p>
            <a:pPr>
              <a:lnSpc>
                <a:spcPct val="150000"/>
              </a:lnSpc>
            </a:pPr>
            <a:endParaRPr lang="en-GB" sz="2500"/>
          </a:p>
          <a:p>
            <a:endParaRPr lang="en-GB" sz="2000"/>
          </a:p>
        </p:txBody>
      </p:sp>
      <p:pic>
        <p:nvPicPr>
          <p:cNvPr id="5122" name="Picture 2" descr="Screen Addiction Is Taking a Toll on Children - The New York Times">
            <a:extLst>
              <a:ext uri="{FF2B5EF4-FFF2-40B4-BE49-F238E27FC236}">
                <a16:creationId xmlns:a16="http://schemas.microsoft.com/office/drawing/2014/main" id="{009068B7-29CB-661C-4CAB-40A41F41B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r="30981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B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9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1CA4-8AC7-105F-37E3-BE5E3856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2" y="731617"/>
            <a:ext cx="5606917" cy="5394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/>
              <a:t>Check out school Journal</a:t>
            </a:r>
            <a:br>
              <a:rPr lang="en-GB" sz="4000" b="1"/>
            </a:br>
            <a:r>
              <a:rPr lang="en-GB" sz="4000"/>
              <a:t>1</a:t>
            </a:r>
            <a:r>
              <a:rPr lang="en-GB" sz="4000" baseline="30000"/>
              <a:t>st</a:t>
            </a:r>
            <a:r>
              <a:rPr lang="en-GB" sz="4000"/>
              <a:t> year = Page 19</a:t>
            </a:r>
            <a:br>
              <a:rPr lang="en-GB" sz="4000"/>
            </a:br>
            <a:r>
              <a:rPr lang="en-GB" sz="4000"/>
              <a:t>2</a:t>
            </a:r>
            <a:r>
              <a:rPr lang="en-GB" sz="4000" baseline="30000"/>
              <a:t>nd</a:t>
            </a:r>
            <a:r>
              <a:rPr lang="en-GB" sz="4000"/>
              <a:t> &amp; 3</a:t>
            </a:r>
            <a:r>
              <a:rPr lang="en-GB" sz="4000" baseline="30000"/>
              <a:t>rd</a:t>
            </a:r>
            <a:r>
              <a:rPr lang="en-GB" sz="4000"/>
              <a:t> year = Page 7</a:t>
            </a:r>
            <a:br>
              <a:rPr lang="en-GB" sz="4000"/>
            </a:br>
            <a:r>
              <a:rPr lang="en-GB" sz="4000"/>
              <a:t>Senior = Page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C769-2692-098F-C786-657BDD02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55" y="66692"/>
            <a:ext cx="6023593" cy="67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2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Uniform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E5B13-5F7B-34A7-78CC-A5E3A86B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686" y="365125"/>
            <a:ext cx="5171112" cy="1807305"/>
          </a:xfrm>
        </p:spPr>
        <p:txBody>
          <a:bodyPr>
            <a:normAutofit/>
          </a:bodyPr>
          <a:lstStyle/>
          <a:p>
            <a:r>
              <a:rPr lang="en-GB" b="1"/>
              <a:t>Why do we have a school uniform?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0F4B-A640-D70A-8796-FA45B5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2" r="20546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0FD91-7F34-CDE2-A4E2-BD0E15DA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7"/>
            <a:ext cx="5544128" cy="384366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GB" sz="3200"/>
              <a:t>Promotes a community identity – pride in being part of St. Caimin’s Community and increases school spirit</a:t>
            </a:r>
          </a:p>
          <a:p>
            <a:pPr>
              <a:lnSpc>
                <a:spcPct val="160000"/>
              </a:lnSpc>
            </a:pPr>
            <a:r>
              <a:rPr lang="en-GB" sz="3200"/>
              <a:t>Helps with cohesion and equality – level playing field for all and saves on costs</a:t>
            </a:r>
          </a:p>
          <a:p>
            <a:pPr>
              <a:lnSpc>
                <a:spcPct val="160000"/>
              </a:lnSpc>
            </a:pPr>
            <a:r>
              <a:rPr lang="en-GB" sz="3200"/>
              <a:t>Reduces peer pressure</a:t>
            </a:r>
          </a:p>
          <a:p>
            <a:pPr>
              <a:lnSpc>
                <a:spcPct val="160000"/>
              </a:lnSpc>
            </a:pPr>
            <a:r>
              <a:rPr lang="en-GB" sz="3200"/>
              <a:t>Prepares you for the outside world</a:t>
            </a:r>
          </a:p>
          <a:p>
            <a:pPr>
              <a:lnSpc>
                <a:spcPct val="160000"/>
              </a:lnSpc>
            </a:pPr>
            <a:r>
              <a:rPr lang="en-GB" sz="3200"/>
              <a:t>Makes preparation in the morning much easier</a:t>
            </a:r>
          </a:p>
          <a:p>
            <a:endParaRPr lang="en-GB" sz="200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91177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923C3-6E18-C6BF-9818-5A19B4ED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85" y="297501"/>
            <a:ext cx="4840010" cy="1807305"/>
          </a:xfrm>
        </p:spPr>
        <p:txBody>
          <a:bodyPr>
            <a:normAutofit/>
          </a:bodyPr>
          <a:lstStyle/>
          <a:p>
            <a:r>
              <a:rPr lang="en-GB" b="1"/>
              <a:t>Our School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58FB7-6FB8-B7D6-1861-7504D4D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r="27676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EF141-CFD9-613E-C31B-071C7BEB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85" y="1813180"/>
            <a:ext cx="4840010" cy="384366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/>
              <a:t>School jumper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Grey for boys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Navy for Girls</a:t>
            </a:r>
          </a:p>
          <a:p>
            <a:pPr>
              <a:lnSpc>
                <a:spcPct val="150000"/>
              </a:lnSpc>
            </a:pPr>
            <a:r>
              <a:rPr lang="en-GB" sz="2400"/>
              <a:t>School skirt with navy knee length shorts or navy tights</a:t>
            </a:r>
          </a:p>
          <a:p>
            <a:pPr>
              <a:lnSpc>
                <a:spcPct val="150000"/>
              </a:lnSpc>
            </a:pPr>
            <a:r>
              <a:rPr lang="en-GB" sz="2400"/>
              <a:t>Light blue shirt</a:t>
            </a:r>
          </a:p>
          <a:p>
            <a:pPr>
              <a:lnSpc>
                <a:spcPct val="150000"/>
              </a:lnSpc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58079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5DE8-5C1B-6892-D43A-94D556A7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" r="412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E4A6B-9008-FE4D-2F25-F416936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68" y="692295"/>
            <a:ext cx="3822189" cy="985503"/>
          </a:xfrm>
        </p:spPr>
        <p:txBody>
          <a:bodyPr>
            <a:normAutofit/>
          </a:bodyPr>
          <a:lstStyle/>
          <a:p>
            <a:r>
              <a:rPr lang="en-GB" sz="4000" b="1"/>
              <a:t>PE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F5EF-81ED-1D8E-6BE1-92E6C861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151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600"/>
              <a:t>Track suit bottoms </a:t>
            </a:r>
          </a:p>
          <a:p>
            <a:pPr>
              <a:lnSpc>
                <a:spcPct val="200000"/>
              </a:lnSpc>
            </a:pPr>
            <a:r>
              <a:rPr lang="en-GB" sz="2600"/>
              <a:t>Sweatshirt </a:t>
            </a:r>
          </a:p>
          <a:p>
            <a:pPr>
              <a:lnSpc>
                <a:spcPct val="200000"/>
              </a:lnSpc>
            </a:pPr>
            <a:r>
              <a:rPr lang="en-GB" sz="2600"/>
              <a:t>Polo shirt/T-shirt</a:t>
            </a:r>
          </a:p>
          <a:p>
            <a:pPr>
              <a:lnSpc>
                <a:spcPct val="200000"/>
              </a:lnSpc>
            </a:pPr>
            <a:r>
              <a:rPr lang="en-GB" sz="2600"/>
              <a:t>Runners</a:t>
            </a:r>
          </a:p>
        </p:txBody>
      </p:sp>
    </p:spTree>
    <p:extLst>
      <p:ext uri="{BB962C8B-B14F-4D97-AF65-F5344CB8AC3E}">
        <p14:creationId xmlns:p14="http://schemas.microsoft.com/office/powerpoint/2010/main" val="655306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9AC6B-6471-0B73-D468-72127CE5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9" r="101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9E661-9710-E6A2-FDBD-58C78EBD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School Sports and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8CD0-1C0F-00D6-280C-B2A9C0E1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/>
              <a:t>Always have your school unform with you on the day of matches or trips in the event of cancellation etc.</a:t>
            </a:r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925497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It is essential that each student have 2 sets of everything </a:t>
            </a:r>
          </a:p>
          <a:p>
            <a:pPr>
              <a:lnSpc>
                <a:spcPct val="100000"/>
              </a:lnSpc>
            </a:pPr>
            <a:r>
              <a:rPr lang="en-GB" sz="2600"/>
              <a:t>Please inform Year Head if there is a problem</a:t>
            </a:r>
          </a:p>
          <a:p>
            <a:pPr>
              <a:lnSpc>
                <a:spcPct val="100000"/>
              </a:lnSpc>
            </a:pPr>
            <a:r>
              <a:rPr lang="en-GB" sz="2600"/>
              <a:t>Our code of behaviour will be applied for students who persistently are presenting out of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324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Once off- note from Year Head to excuse student.</a:t>
            </a:r>
          </a:p>
          <a:p>
            <a:pPr>
              <a:lnSpc>
                <a:spcPct val="100000"/>
              </a:lnSpc>
            </a:pPr>
            <a:r>
              <a:rPr lang="en-GB" sz="2600"/>
              <a:t>Offered school stock uniform item.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Parent's contacted to bring uniform to school.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Detention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7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 dirty="0"/>
              <a:t>Parent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FC8758D-110C-CF9E-E141-ABB39FB9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542925"/>
            <a:ext cx="4377146" cy="55597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/>
              <a:t>Website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Useful links to online supports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Keep up to date on school news, enrolment, options, Calander and parent teacher meetings. </a:t>
            </a:r>
            <a:endParaRPr lang="en-US" sz="3600" dirty="0"/>
          </a:p>
          <a:p>
            <a:r>
              <a:rPr lang="en-US" sz="3600" dirty="0"/>
              <a:t>Parents Association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Meeting every 4-6 weeks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Agreed Report published on our website.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687D8D-880D-7D53-A497-1A6F7A32B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565" y="1559078"/>
            <a:ext cx="4991666" cy="4191837"/>
          </a:xfrm>
        </p:spPr>
        <p:txBody>
          <a:bodyPr>
            <a:normAutofit/>
          </a:bodyPr>
          <a:lstStyle/>
          <a:p>
            <a:pPr marL="219456" indent="-219456" defTabSz="877824">
              <a:spcBef>
                <a:spcPts val="960"/>
              </a:spcBef>
            </a:pPr>
            <a:endParaRPr lang="en-US" sz="15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9" name="Content Placeholder 8" descr="A group of banners with different colored images&#10;&#10;Description automatically generated with medium confidence">
            <a:extLst>
              <a:ext uri="{FF2B5EF4-FFF2-40B4-BE49-F238E27FC236}">
                <a16:creationId xmlns:a16="http://schemas.microsoft.com/office/drawing/2014/main" id="{F02036B8-7C98-F6DF-1811-6E5EAFDA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130825"/>
            <a:ext cx="5748438" cy="39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8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1C3-A92C-FF15-63D6-BA9B9930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Wellbeing Supports</a:t>
            </a:r>
          </a:p>
        </p:txBody>
      </p:sp>
      <p:pic>
        <p:nvPicPr>
          <p:cNvPr id="6" name="Content Placeholder 5" descr="A wooden signpost with different directions&#10;&#10;Description automatically generated">
            <a:extLst>
              <a:ext uri="{FF2B5EF4-FFF2-40B4-BE49-F238E27FC236}">
                <a16:creationId xmlns:a16="http://schemas.microsoft.com/office/drawing/2014/main" id="{4EE57C38-AC6D-D462-8546-E7CC03EA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" y="955437"/>
            <a:ext cx="3997406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E4BF2-4255-43E8-2BAD-700587660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2075" y="1543050"/>
            <a:ext cx="6181725" cy="463391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Contact our Student Support Team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Principal/Deputy Principal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Year Head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Guidance Counsellor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Chaplain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SEN Coordinator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Supports include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Breakfast Club 8.15am -8.45am in room 143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Homework Club 8.15am -8.45am in room 157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CAMHS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Tulsa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Occasionally External Counsellors &amp; Art Therapy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Talks from External agencies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Wellbeing Week, Celebrate Us Week &amp; Stand Up Awareness Week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137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0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1D1559-C430-4EE2-8F44-3775DB85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u="sng"/>
              <a:t>Timekeeping</a:t>
            </a:r>
            <a:r>
              <a:rPr lang="en-US" sz="410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CFEAE-461B-39F5-C275-26A6AC0C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Regular school attendance and punctuality are essential factors in students learning</a:t>
            </a:r>
          </a:p>
        </p:txBody>
      </p:sp>
      <p:sp>
        <p:nvSpPr>
          <p:cNvPr id="1033" name="Rectangle 7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Attendance &amp; Punctuality | Holy Rosary Catholic Primary Academy">
            <a:extLst>
              <a:ext uri="{FF2B5EF4-FFF2-40B4-BE49-F238E27FC236}">
                <a16:creationId xmlns:a16="http://schemas.microsoft.com/office/drawing/2014/main" id="{2146DE59-F0EF-62EE-7401-4E8952C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58" y="432758"/>
            <a:ext cx="830064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04342-5CE0-3093-EA1D-5E8C46C1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17" y="294837"/>
            <a:ext cx="566816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0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2E9F-9DBA-1A25-3AA0-B9C6ED4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6</a:t>
            </a:r>
            <a:r>
              <a:rPr lang="en-GB" baseline="30000" dirty="0"/>
              <a:t>th</a:t>
            </a:r>
            <a:r>
              <a:rPr lang="en-GB" dirty="0"/>
              <a:t> Year Examinations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CBD66A-A3EB-C8EA-88DF-F126F3688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995103"/>
              </p:ext>
            </p:extLst>
          </p:nvPr>
        </p:nvGraphicFramePr>
        <p:xfrm>
          <a:off x="838200" y="2235819"/>
          <a:ext cx="10515601" cy="2329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6512">
                  <a:extLst>
                    <a:ext uri="{9D8B030D-6E8A-4147-A177-3AD203B41FA5}">
                      <a16:colId xmlns:a16="http://schemas.microsoft.com/office/drawing/2014/main" val="3011873237"/>
                    </a:ext>
                  </a:extLst>
                </a:gridCol>
                <a:gridCol w="4629089">
                  <a:extLst>
                    <a:ext uri="{9D8B030D-6E8A-4147-A177-3AD203B41FA5}">
                      <a16:colId xmlns:a16="http://schemas.microsoft.com/office/drawing/2014/main" val="1805362405"/>
                    </a:ext>
                  </a:extLst>
                </a:gridCol>
              </a:tblGrid>
              <a:tr h="718927">
                <a:tc>
                  <a:txBody>
                    <a:bodyPr/>
                    <a:lstStyle/>
                    <a:p>
                      <a:r>
                        <a:rPr lang="en-GB" sz="2800"/>
                        <a:t>Assessment type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Dates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636684986"/>
                  </a:ext>
                </a:extLst>
              </a:tr>
              <a:tr h="80519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October Assessments 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9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-13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October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2637539028"/>
                  </a:ext>
                </a:extLst>
              </a:tr>
              <a:tr h="80519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Mock Exams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29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January -9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February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269478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309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397C-A893-4825-B969-BC8D99C4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" r="337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31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93DE44-DB82-D66C-E852-B07ED50A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06EB8B-1DD8-B959-8226-ADE5AF41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92890"/>
              </p:ext>
            </p:extLst>
          </p:nvPr>
        </p:nvGraphicFramePr>
        <p:xfrm>
          <a:off x="723900" y="2380448"/>
          <a:ext cx="10744202" cy="3895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7851">
                  <a:extLst>
                    <a:ext uri="{9D8B030D-6E8A-4147-A177-3AD203B41FA5}">
                      <a16:colId xmlns:a16="http://schemas.microsoft.com/office/drawing/2014/main" val="708430647"/>
                    </a:ext>
                  </a:extLst>
                </a:gridCol>
                <a:gridCol w="3031179">
                  <a:extLst>
                    <a:ext uri="{9D8B030D-6E8A-4147-A177-3AD203B41FA5}">
                      <a16:colId xmlns:a16="http://schemas.microsoft.com/office/drawing/2014/main" val="1831257195"/>
                    </a:ext>
                  </a:extLst>
                </a:gridCol>
                <a:gridCol w="4915172">
                  <a:extLst>
                    <a:ext uri="{9D8B030D-6E8A-4147-A177-3AD203B41FA5}">
                      <a16:colId xmlns:a16="http://schemas.microsoft.com/office/drawing/2014/main" val="4159563509"/>
                    </a:ext>
                  </a:extLst>
                </a:gridCol>
              </a:tblGrid>
              <a:tr h="432852"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Responsibility of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Contact Information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0435040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1</a:t>
                      </a:r>
                      <a:r>
                        <a:rPr lang="en-GB" sz="2000" baseline="30000"/>
                        <a:t>st</a:t>
                      </a:r>
                      <a:r>
                        <a:rPr lang="en-GB" sz="2000"/>
                        <a:t> Year 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O’Loughlin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2"/>
                        </a:rPr>
                        <a:t>tara.oloughlin@stcaimins.ie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09879582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2</a:t>
                      </a:r>
                      <a:r>
                        <a:rPr lang="en-GB" sz="2000" baseline="30000"/>
                        <a:t>nd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Dalton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3"/>
                        </a:rPr>
                        <a:t>mary.dalton@stcaimins.ie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549221824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Ryan Quinn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4"/>
                        </a:rPr>
                        <a:t>michelle.ryan@stcaimins.ie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50862188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LC1/LCA1/TY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Mr Keane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5"/>
                        </a:rPr>
                        <a:t>gerard.keane@stcaimins.ie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5318275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LC2/LCA2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McSweeney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6"/>
                        </a:rPr>
                        <a:t>siobhan.mcsweeney@stcaimins.ie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1909552110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SEN Queries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Sheehan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7"/>
                        </a:rPr>
                        <a:t>maria.sheehan@stcaimins.ie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9954765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Chaplain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Guinnane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8"/>
                        </a:rPr>
                        <a:t>cora.guinnane@stcaimins.ie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790766507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Guidance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Christie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9"/>
                        </a:rPr>
                        <a:t>fiona.christie@stcaimins.ie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2677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8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2D994-996C-7415-175B-9621B3F3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87" y="0"/>
            <a:ext cx="4886325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47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284F-4233-699A-3AC3-0769605C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46" y="417754"/>
            <a:ext cx="5564591" cy="3734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FBE32-4F82-BBC4-DB20-17E75E3A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2" y="4552950"/>
            <a:ext cx="5883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39" y="138947"/>
            <a:ext cx="6422849" cy="1113809"/>
          </a:xfrm>
        </p:spPr>
        <p:txBody>
          <a:bodyPr>
            <a:normAutofit/>
          </a:bodyPr>
          <a:lstStyle/>
          <a:p>
            <a:r>
              <a:rPr lang="en-IE" b="1" u="sng">
                <a:latin typeface="Andalus" pitchFamily="18" charset="-78"/>
                <a:cs typeface="Andalus" pitchFamily="18" charset="-78"/>
              </a:rPr>
              <a:t>Attendance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16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s://encrypted-tbn1.gstatic.com/images?q=tbn:ANd9GcQnOXUY67FajJdfGezMIYGxP4Kdym0gaoKQH1x7k92pdXGO9efm8w">
            <a:hlinkClick r:id="rId2"/>
          </p:cNvPr>
          <p:cNvPicPr/>
          <p:nvPr/>
        </p:nvPicPr>
        <p:blipFill rotWithShape="1">
          <a:blip r:embed="rId3" cstate="print"/>
          <a:srcRect t="4631" r="-1" b="7287"/>
          <a:stretch/>
        </p:blipFill>
        <p:spPr bwMode="auto">
          <a:xfrm>
            <a:off x="761364" y="2218525"/>
            <a:ext cx="3113280" cy="2420949"/>
          </a:xfrm>
          <a:prstGeom prst="rect">
            <a:avLst/>
          </a:prstGeom>
          <a:noFill/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395369"/>
            <a:ext cx="6422848" cy="50046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Your attendance is so important and links with how well you do in your subjects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 student who is absent is required to keep up with school work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Absences need to be recorded on the VSware App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Students must attend school for duration of school day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 must get permission from year head to leave the school grounds</a:t>
            </a:r>
          </a:p>
          <a:p>
            <a:endParaRPr lang="en-IE" sz="200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Homework and Learning to Learn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3EA3215FDC48ADB777BEDED3C4D9" ma:contentTypeVersion="5" ma:contentTypeDescription="Create a new document." ma:contentTypeScope="" ma:versionID="cbcddb95ee495b25b6858ab6f67830c9">
  <xsd:schema xmlns:xsd="http://www.w3.org/2001/XMLSchema" xmlns:xs="http://www.w3.org/2001/XMLSchema" xmlns:p="http://schemas.microsoft.com/office/2006/metadata/properties" xmlns:ns2="6516930c-8842-4f4e-8b2b-2791809e9709" xmlns:ns3="2ee942e9-a02b-464e-8844-9e5e790c2f02" targetNamespace="http://schemas.microsoft.com/office/2006/metadata/properties" ma:root="true" ma:fieldsID="de50b2273d9ee248b6c13e3a574702ff" ns2:_="" ns3:_="">
    <xsd:import namespace="6516930c-8842-4f4e-8b2b-2791809e9709"/>
    <xsd:import namespace="2ee942e9-a02b-464e-8844-9e5e790c2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Detai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6930c-8842-4f4e-8b2b-2791809e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942e9-a02b-464e-8844-9e5e790c2f0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e942e9-a02b-464e-8844-9e5e790c2f02">
      <UserInfo>
        <DisplayName>AP1 Members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A25EBE0-45EA-4C08-8235-C90BF0ABA5FD}"/>
</file>

<file path=customXml/itemProps2.xml><?xml version="1.0" encoding="utf-8"?>
<ds:datastoreItem xmlns:ds="http://schemas.openxmlformats.org/officeDocument/2006/customXml" ds:itemID="{BA2A8EF4-A3A0-4205-B660-43FDD63C5F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6BA135-8D3F-493A-823E-602FAA83CA97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d453eb4b-f940-4d9a-8142-18f2c61062d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1916</Words>
  <Application>Microsoft Office PowerPoint</Application>
  <PresentationFormat>Widescreen</PresentationFormat>
  <Paragraphs>275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Andalus</vt:lpstr>
      <vt:lpstr>Arial</vt:lpstr>
      <vt:lpstr>Calibri</vt:lpstr>
      <vt:lpstr>Calibri Light</vt:lpstr>
      <vt:lpstr>Wingdings</vt:lpstr>
      <vt:lpstr>Office Theme</vt:lpstr>
      <vt:lpstr>2_office theme</vt:lpstr>
      <vt:lpstr>1_Office Theme</vt:lpstr>
      <vt:lpstr>Parent/Guardian Information Session</vt:lpstr>
      <vt:lpstr>Our Mission Statement</vt:lpstr>
      <vt:lpstr>PowerPoint Presentation</vt:lpstr>
      <vt:lpstr>PowerPoint Presentation</vt:lpstr>
      <vt:lpstr>Timekeeping </vt:lpstr>
      <vt:lpstr>PowerPoint Presentation</vt:lpstr>
      <vt:lpstr>PowerPoint Presentation</vt:lpstr>
      <vt:lpstr>Attendance</vt:lpstr>
      <vt:lpstr>Homework and Learning to Learn</vt:lpstr>
      <vt:lpstr>Success Criteria</vt:lpstr>
      <vt:lpstr>Why do we do Homework?</vt:lpstr>
      <vt:lpstr>The Homework Journal</vt:lpstr>
      <vt:lpstr>PowerPoint Presentation</vt:lpstr>
      <vt:lpstr>Homework can include the following types of activity:</vt:lpstr>
      <vt:lpstr>Homework Routine</vt:lpstr>
      <vt:lpstr>How long should I spend on homework?</vt:lpstr>
      <vt:lpstr>PowerPoint Presentation</vt:lpstr>
      <vt:lpstr>PowerPoint Presentation</vt:lpstr>
      <vt:lpstr>What happens if I miss a class?</vt:lpstr>
      <vt:lpstr>What happens when I do not do my homework?</vt:lpstr>
      <vt:lpstr>What happens when I do not do my homework?</vt:lpstr>
      <vt:lpstr>Learning to Learn</vt:lpstr>
      <vt:lpstr>VSware and Teams</vt:lpstr>
      <vt:lpstr>What is VSware?</vt:lpstr>
      <vt:lpstr>PowerPoint Presentation</vt:lpstr>
      <vt:lpstr>PowerPoint Presentation</vt:lpstr>
      <vt:lpstr>PowerPoint Presentation</vt:lpstr>
      <vt:lpstr>What is Teams?</vt:lpstr>
      <vt:lpstr>PowerPoint Presentation</vt:lpstr>
      <vt:lpstr>What happens in a Team?</vt:lpstr>
      <vt:lpstr>Guidelines and Protocols for working on Teams</vt:lpstr>
      <vt:lpstr>Mobile Phones</vt:lpstr>
      <vt:lpstr>When can I use my mobile phone?</vt:lpstr>
      <vt:lpstr>Mobile phones …….</vt:lpstr>
      <vt:lpstr>PowerPoint Presentation</vt:lpstr>
      <vt:lpstr>If you are found to be using a mobile phone outside of the appropriate times ……</vt:lpstr>
      <vt:lpstr>PowerPoint Presentation</vt:lpstr>
      <vt:lpstr>Behaviour on Social Media</vt:lpstr>
      <vt:lpstr>Concerns around over use of an electronic device</vt:lpstr>
      <vt:lpstr>Uniform</vt:lpstr>
      <vt:lpstr>Why do we have a school uniform?</vt:lpstr>
      <vt:lpstr>Our School Uniform</vt:lpstr>
      <vt:lpstr>PE Class</vt:lpstr>
      <vt:lpstr>School Sports and Uniform</vt:lpstr>
      <vt:lpstr>What happens if I am not in full uniform</vt:lpstr>
      <vt:lpstr>What happens if I am not in full uniform</vt:lpstr>
      <vt:lpstr>Parent Support</vt:lpstr>
      <vt:lpstr>PowerPoint Presentation</vt:lpstr>
      <vt:lpstr>Wellbeing Supports</vt:lpstr>
      <vt:lpstr>PowerPoint Presentation</vt:lpstr>
      <vt:lpstr>6th Year Examinations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 Meeting – 8th September 2021</dc:title>
  <dc:creator>Ms.Sheehan, Maria</dc:creator>
  <cp:lastModifiedBy>Ms.O'Halloran (Jenny)</cp:lastModifiedBy>
  <cp:revision>5</cp:revision>
  <cp:lastPrinted>2022-03-29T08:20:27Z</cp:lastPrinted>
  <dcterms:created xsi:type="dcterms:W3CDTF">2021-09-06T18:12:27Z</dcterms:created>
  <dcterms:modified xsi:type="dcterms:W3CDTF">2023-08-23T20:05:57Z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0x010100320E3EA3215FDC48ADB777BEDED3C4D9</vt:lpwstr>
  </property>
</Properties>
</file>